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66FF"/>
    <a:srgbClr val="FF0066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6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E8921D-29C9-44FF-B4E3-7A910E841A6B}" type="datetimeFigureOut">
              <a:rPr lang="ko-KR" altLang="en-US" smtClean="0"/>
              <a:pPr/>
              <a:t>2010-09-26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ADE5AB-6C50-44AC-BB11-971EBE1E21E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ADE5AB-6C50-44AC-BB11-971EBE1E21E0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773E3-9FC3-4AFB-844B-BA177314E806}" type="datetimeFigureOut">
              <a:rPr lang="ko-KR" altLang="en-US" smtClean="0"/>
              <a:pPr/>
              <a:t>2010-09-26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E1621-96A2-46F1-BDF7-F862AFC6E5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773E3-9FC3-4AFB-844B-BA177314E806}" type="datetimeFigureOut">
              <a:rPr lang="ko-KR" altLang="en-US" smtClean="0"/>
              <a:pPr/>
              <a:t>2010-09-26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E1621-96A2-46F1-BDF7-F862AFC6E5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773E3-9FC3-4AFB-844B-BA177314E806}" type="datetimeFigureOut">
              <a:rPr lang="ko-KR" altLang="en-US" smtClean="0"/>
              <a:pPr/>
              <a:t>2010-09-26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E1621-96A2-46F1-BDF7-F862AFC6E5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773E3-9FC3-4AFB-844B-BA177314E806}" type="datetimeFigureOut">
              <a:rPr lang="ko-KR" altLang="en-US" smtClean="0"/>
              <a:pPr/>
              <a:t>2010-09-26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E1621-96A2-46F1-BDF7-F862AFC6E5E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7" name="Picture 4" descr="C:\DOCUME~1\MICROS~1\LOCALS~1\Temp\UNI38e3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149469" cy="90872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 userDrawn="1"/>
        </p:nvSpPr>
        <p:spPr>
          <a:xfrm>
            <a:off x="7668344" y="116632"/>
            <a:ext cx="1224136" cy="307777"/>
          </a:xfrm>
          <a:prstGeom prst="rect">
            <a:avLst/>
          </a:prstGeom>
          <a:solidFill>
            <a:srgbClr val="FF0066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보도자료</a:t>
            </a:r>
            <a:endParaRPr lang="ko-KR" altLang="en-US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535488" y="620688"/>
            <a:ext cx="46085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100" dirty="0" smtClean="0"/>
              <a:t>문의 </a:t>
            </a:r>
            <a:r>
              <a:rPr lang="en-US" altLang="ko-KR" sz="1100" dirty="0" smtClean="0"/>
              <a:t>: </a:t>
            </a:r>
            <a:r>
              <a:rPr lang="ko-KR" altLang="en-US" sz="1100" dirty="0" smtClean="0"/>
              <a:t>한유선 </a:t>
            </a:r>
            <a:r>
              <a:rPr lang="en-US" altLang="ko-KR" sz="1100" dirty="0" smtClean="0"/>
              <a:t>010.3319.8417, </a:t>
            </a:r>
            <a:r>
              <a:rPr lang="ko-KR" altLang="en-US" sz="1100" dirty="0" smtClean="0"/>
              <a:t>양경희 교수 </a:t>
            </a:r>
            <a:r>
              <a:rPr lang="en-US" altLang="ko-KR" sz="1100" dirty="0" smtClean="0"/>
              <a:t>010.6343.0619</a:t>
            </a:r>
            <a:endParaRPr lang="ko-KR" altLang="en-US" sz="1100" dirty="0"/>
          </a:p>
        </p:txBody>
      </p:sp>
      <p:pic>
        <p:nvPicPr>
          <p:cNvPr id="10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260648"/>
            <a:ext cx="3633338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직선 연결선 10"/>
          <p:cNvCxnSpPr/>
          <p:nvPr userDrawn="1"/>
        </p:nvCxnSpPr>
        <p:spPr>
          <a:xfrm>
            <a:off x="971600" y="980728"/>
            <a:ext cx="81724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773E3-9FC3-4AFB-844B-BA177314E806}" type="datetimeFigureOut">
              <a:rPr lang="ko-KR" altLang="en-US" smtClean="0"/>
              <a:pPr/>
              <a:t>2010-09-26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E1621-96A2-46F1-BDF7-F862AFC6E5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773E3-9FC3-4AFB-844B-BA177314E806}" type="datetimeFigureOut">
              <a:rPr lang="ko-KR" altLang="en-US" smtClean="0"/>
              <a:pPr/>
              <a:t>2010-09-26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E1621-96A2-46F1-BDF7-F862AFC6E5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773E3-9FC3-4AFB-844B-BA177314E806}" type="datetimeFigureOut">
              <a:rPr lang="ko-KR" altLang="en-US" smtClean="0"/>
              <a:pPr/>
              <a:t>2010-09-26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E1621-96A2-46F1-BDF7-F862AFC6E5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773E3-9FC3-4AFB-844B-BA177314E806}" type="datetimeFigureOut">
              <a:rPr lang="ko-KR" altLang="en-US" smtClean="0"/>
              <a:pPr/>
              <a:t>2010-09-26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E1621-96A2-46F1-BDF7-F862AFC6E5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773E3-9FC3-4AFB-844B-BA177314E806}" type="datetimeFigureOut">
              <a:rPr lang="ko-KR" altLang="en-US" smtClean="0"/>
              <a:pPr/>
              <a:t>2010-09-26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E1621-96A2-46F1-BDF7-F862AFC6E5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773E3-9FC3-4AFB-844B-BA177314E806}" type="datetimeFigureOut">
              <a:rPr lang="ko-KR" altLang="en-US" smtClean="0"/>
              <a:pPr/>
              <a:t>2010-09-26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E1621-96A2-46F1-BDF7-F862AFC6E5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773E3-9FC3-4AFB-844B-BA177314E806}" type="datetimeFigureOut">
              <a:rPr lang="ko-KR" altLang="en-US" smtClean="0"/>
              <a:pPr/>
              <a:t>2010-09-26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E1621-96A2-46F1-BDF7-F862AFC6E5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773E3-9FC3-4AFB-844B-BA177314E806}" type="datetimeFigureOut">
              <a:rPr lang="ko-KR" altLang="en-US" smtClean="0"/>
              <a:pPr/>
              <a:t>2010-09-26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E1621-96A2-46F1-BDF7-F862AFC6E5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~1\MICROS~1\LOCALS~1\Temp\UNI38d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16632"/>
            <a:ext cx="3384376" cy="841571"/>
          </a:xfrm>
          <a:prstGeom prst="rect">
            <a:avLst/>
          </a:prstGeom>
          <a:noFill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1700808"/>
            <a:ext cx="6192688" cy="981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7668344" y="188640"/>
            <a:ext cx="1224136" cy="307777"/>
          </a:xfrm>
          <a:prstGeom prst="rect">
            <a:avLst/>
          </a:prstGeom>
          <a:solidFill>
            <a:srgbClr val="FF0066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보도자료</a:t>
            </a:r>
            <a:endParaRPr lang="ko-KR" altLang="en-US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15616" y="4581128"/>
            <a:ext cx="7272808" cy="1592744"/>
          </a:xfrm>
          <a:prstGeom prst="rect">
            <a:avLst/>
          </a:prstGeom>
          <a:solidFill>
            <a:schemeClr val="bg1">
              <a:lumMod val="85000"/>
              <a:alpha val="36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dirty="0" smtClean="0">
                <a:latin typeface="08서울남산체 L" pitchFamily="18" charset="-127"/>
                <a:ea typeface="08서울남산체 L" pitchFamily="18" charset="-127"/>
              </a:rPr>
              <a:t>서울</a:t>
            </a:r>
            <a:r>
              <a:rPr lang="en-US" altLang="ko-KR" sz="1300" dirty="0" smtClean="0">
                <a:latin typeface="08서울남산체 L" pitchFamily="18" charset="-127"/>
                <a:ea typeface="08서울남산체 L" pitchFamily="18" charset="-127"/>
              </a:rPr>
              <a:t> </a:t>
            </a:r>
            <a:r>
              <a:rPr lang="ko-KR" altLang="en-US" sz="1300" dirty="0" smtClean="0">
                <a:latin typeface="08서울남산체 L" pitchFamily="18" charset="-127"/>
                <a:ea typeface="08서울남산체 L" pitchFamily="18" charset="-127"/>
              </a:rPr>
              <a:t>디자인 한마당 </a:t>
            </a:r>
            <a:r>
              <a:rPr lang="en-US" altLang="ko-KR" sz="1300" dirty="0" smtClean="0">
                <a:latin typeface="08서울남산체 L" pitchFamily="18" charset="-127"/>
                <a:ea typeface="08서울남산체 L" pitchFamily="18" charset="-127"/>
              </a:rPr>
              <a:t>2010 </a:t>
            </a:r>
            <a:r>
              <a:rPr lang="ko-KR" altLang="en-US" sz="1300" dirty="0" smtClean="0">
                <a:latin typeface="08서울남산체 L" pitchFamily="18" charset="-127"/>
                <a:ea typeface="08서울남산체 L" pitchFamily="18" charset="-127"/>
              </a:rPr>
              <a:t>디자인 꿈나무교실에서는 보다 새롭고 바람직한 어린이 디자인 교육의 방향을 </a:t>
            </a:r>
            <a:endParaRPr lang="en-US" altLang="ko-KR" sz="1300" dirty="0" smtClean="0">
              <a:latin typeface="08서울남산체 L" pitchFamily="18" charset="-127"/>
              <a:ea typeface="08서울남산체 L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300" dirty="0" smtClean="0">
                <a:latin typeface="08서울남산체 L" pitchFamily="18" charset="-127"/>
                <a:ea typeface="08서울남산체 L" pitchFamily="18" charset="-127"/>
              </a:rPr>
              <a:t>제시하고자 </a:t>
            </a:r>
            <a:r>
              <a:rPr lang="en-US" altLang="ko-KR" sz="1300" dirty="0" smtClean="0">
                <a:latin typeface="08서울남산체 L" pitchFamily="18" charset="-127"/>
                <a:ea typeface="08서울남산체 L" pitchFamily="18" charset="-127"/>
              </a:rPr>
              <a:t>‘</a:t>
            </a:r>
            <a:r>
              <a:rPr lang="ko-KR" altLang="en-US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L" pitchFamily="18" charset="-127"/>
                <a:ea typeface="08서울남산체 L" pitchFamily="18" charset="-127"/>
              </a:rPr>
              <a:t>뚝딱뚝딱 그린카 디자인</a:t>
            </a:r>
            <a:r>
              <a:rPr lang="en-US" altLang="ko-KR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L" pitchFamily="18" charset="-127"/>
                <a:ea typeface="08서울남산체 L" pitchFamily="18" charset="-127"/>
              </a:rPr>
              <a:t>’</a:t>
            </a:r>
            <a:r>
              <a:rPr lang="ko-KR" altLang="en-US" sz="1300" dirty="0" smtClean="0">
                <a:latin typeface="08서울남산체 L" pitchFamily="18" charset="-127"/>
                <a:ea typeface="08서울남산체 L" pitchFamily="18" charset="-127"/>
              </a:rPr>
              <a:t>을 마련했습니다</a:t>
            </a:r>
            <a:r>
              <a:rPr lang="en-US" altLang="ko-KR" sz="1300" dirty="0" smtClean="0">
                <a:latin typeface="08서울남산체 L" pitchFamily="18" charset="-127"/>
                <a:ea typeface="08서울남산체 L" pitchFamily="18" charset="-127"/>
              </a:rPr>
              <a:t>.</a:t>
            </a:r>
            <a:endParaRPr lang="en-US" altLang="ko-KR" sz="1300" dirty="0">
              <a:latin typeface="08서울남산체 L" pitchFamily="18" charset="-127"/>
              <a:ea typeface="08서울남산체 L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L" pitchFamily="18" charset="-127"/>
                <a:ea typeface="08서울남산체 L" pitchFamily="18" charset="-127"/>
              </a:rPr>
              <a:t>‘</a:t>
            </a:r>
            <a:r>
              <a:rPr lang="ko-KR" altLang="en-US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L" pitchFamily="18" charset="-127"/>
                <a:ea typeface="08서울남산체 L" pitchFamily="18" charset="-127"/>
              </a:rPr>
              <a:t>뚝딱뚝딱 그린카 디자인</a:t>
            </a:r>
            <a:r>
              <a:rPr lang="en-US" altLang="ko-KR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L" pitchFamily="18" charset="-127"/>
                <a:ea typeface="08서울남산체 L" pitchFamily="18" charset="-127"/>
              </a:rPr>
              <a:t>’</a:t>
            </a:r>
            <a:r>
              <a:rPr lang="ko-KR" altLang="en-US" sz="1300" dirty="0" smtClean="0">
                <a:latin typeface="08서울남산체 L" pitchFamily="18" charset="-127"/>
                <a:ea typeface="08서울남산체 L" pitchFamily="18" charset="-127"/>
              </a:rPr>
              <a:t>은 놀이와 예술과 학습이 어우러진 새로운 디자인 체험학습으로 다양한 잡동사니</a:t>
            </a:r>
            <a:endParaRPr lang="en-US" altLang="ko-KR" sz="1300" dirty="0" smtClean="0">
              <a:latin typeface="08서울남산체 L" pitchFamily="18" charset="-127"/>
              <a:ea typeface="08서울남산체 L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300" dirty="0" smtClean="0">
                <a:latin typeface="08서울남산체 L" pitchFamily="18" charset="-127"/>
                <a:ea typeface="08서울남산체 L" pitchFamily="18" charset="-127"/>
              </a:rPr>
              <a:t>(</a:t>
            </a:r>
            <a:r>
              <a:rPr lang="ko-KR" altLang="en-US" sz="1300" dirty="0" smtClean="0">
                <a:latin typeface="08서울남산체 L" pitchFamily="18" charset="-127"/>
                <a:ea typeface="08서울남산체 L" pitchFamily="18" charset="-127"/>
              </a:rPr>
              <a:t>재활용품</a:t>
            </a:r>
            <a:r>
              <a:rPr lang="en-US" altLang="ko-KR" sz="1300" dirty="0" smtClean="0">
                <a:latin typeface="08서울남산체 L" pitchFamily="18" charset="-127"/>
                <a:ea typeface="08서울남산체 L" pitchFamily="18" charset="-127"/>
              </a:rPr>
              <a:t>)</a:t>
            </a:r>
            <a:r>
              <a:rPr lang="ko-KR" altLang="en-US" sz="1300" dirty="0">
                <a:latin typeface="08서울남산체 L" pitchFamily="18" charset="-127"/>
                <a:ea typeface="08서울남산체 L" pitchFamily="18" charset="-127"/>
              </a:rPr>
              <a:t>를 </a:t>
            </a:r>
            <a:r>
              <a:rPr lang="ko-KR" altLang="en-US" sz="1300" dirty="0" smtClean="0">
                <a:latin typeface="08서울남산체 L" pitchFamily="18" charset="-127"/>
                <a:ea typeface="08서울남산체 L" pitchFamily="18" charset="-127"/>
              </a:rPr>
              <a:t>이용하여 자동차의 구조와 기능을 이해하고 움직이는 자동차를 디자인하는 프로그램이며</a:t>
            </a:r>
            <a:r>
              <a:rPr lang="en-US" altLang="ko-KR" sz="1300" dirty="0" smtClean="0">
                <a:latin typeface="08서울남산체 L" pitchFamily="18" charset="-127"/>
                <a:ea typeface="08서울남산체 L" pitchFamily="18" charset="-127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ko-KR" altLang="en-US" sz="1300" dirty="0" smtClean="0">
                <a:latin typeface="08서울남산체 L" pitchFamily="18" charset="-127"/>
                <a:ea typeface="08서울남산체 L" pitchFamily="18" charset="-127"/>
              </a:rPr>
              <a:t>별도의 </a:t>
            </a:r>
            <a:r>
              <a:rPr lang="ko-KR" altLang="en-US" sz="1300" dirty="0" err="1" smtClean="0">
                <a:latin typeface="08서울남산체 L" pitchFamily="18" charset="-127"/>
                <a:ea typeface="08서울남산체 L" pitchFamily="18" charset="-127"/>
              </a:rPr>
              <a:t>비용없이</a:t>
            </a:r>
            <a:r>
              <a:rPr lang="ko-KR" altLang="en-US" sz="1300" dirty="0" smtClean="0">
                <a:latin typeface="08서울남산체 L" pitchFamily="18" charset="-127"/>
                <a:ea typeface="08서울남산체 L" pitchFamily="18" charset="-127"/>
              </a:rPr>
              <a:t> 참여하실 수 있습니다</a:t>
            </a:r>
            <a:r>
              <a:rPr lang="en-US" altLang="ko-KR" sz="1300" dirty="0" smtClean="0">
                <a:latin typeface="08서울남산체 L" pitchFamily="18" charset="-127"/>
                <a:ea typeface="08서울남산체 L" pitchFamily="18" charset="-127"/>
              </a:rPr>
              <a:t>.                                                            </a:t>
            </a:r>
            <a:r>
              <a:rPr lang="en-US" altLang="ko-KR" sz="1300" dirty="0" smtClean="0">
                <a:latin typeface="08서울남산체 L" pitchFamily="18" charset="-127"/>
                <a:ea typeface="08서울남산체 L" pitchFamily="18" charset="-127"/>
              </a:rPr>
              <a:t>      </a:t>
            </a:r>
            <a:r>
              <a:rPr lang="ko-KR" altLang="en-US" sz="1300" b="1" dirty="0" smtClean="0">
                <a:latin typeface="08서울남산체 L" pitchFamily="18" charset="-127"/>
                <a:ea typeface="08서울남산체 L" pitchFamily="18" charset="-127"/>
              </a:rPr>
              <a:t>기획 </a:t>
            </a:r>
            <a:r>
              <a:rPr lang="en-US" altLang="ko-KR" sz="1300" b="1" dirty="0" smtClean="0">
                <a:latin typeface="08서울남산체 L" pitchFamily="18" charset="-127"/>
                <a:ea typeface="08서울남산체 L" pitchFamily="18" charset="-127"/>
              </a:rPr>
              <a:t>: </a:t>
            </a:r>
            <a:r>
              <a:rPr lang="ko-KR" altLang="en-US" sz="1300" b="1" dirty="0" smtClean="0">
                <a:latin typeface="08서울남산체 L" pitchFamily="18" charset="-127"/>
                <a:ea typeface="08서울남산체 L" pitchFamily="18" charset="-127"/>
              </a:rPr>
              <a:t>양경희 </a:t>
            </a:r>
            <a:endParaRPr lang="en-US" altLang="ko-KR" sz="1300" b="1" dirty="0" smtClean="0">
              <a:latin typeface="08서울남산체 L" pitchFamily="18" charset="-127"/>
              <a:ea typeface="08서울남산체 L" pitchFamily="18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1619672" y="1484784"/>
            <a:ext cx="59046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1300" dirty="0" smtClean="0">
                <a:solidFill>
                  <a:srgbClr val="00B0F0"/>
                </a:solidFill>
              </a:rPr>
              <a:t>미래를 위한 학습 공간 </a:t>
            </a:r>
            <a:r>
              <a:rPr lang="en-US" altLang="ko-KR" b="1" dirty="0" smtClean="0">
                <a:solidFill>
                  <a:srgbClr val="00B0F0"/>
                </a:solidFill>
              </a:rPr>
              <a:t>2010, </a:t>
            </a:r>
            <a:r>
              <a:rPr lang="ko-KR" altLang="en-US" b="1" dirty="0" smtClean="0">
                <a:solidFill>
                  <a:srgbClr val="00B0F0"/>
                </a:solidFill>
              </a:rPr>
              <a:t>디자인 꿈나무 교실</a:t>
            </a:r>
            <a:r>
              <a:rPr lang="ko-KR" altLang="en-US" dirty="0" smtClean="0">
                <a:solidFill>
                  <a:srgbClr val="00B0F0"/>
                </a:solidFill>
              </a:rPr>
              <a:t> </a:t>
            </a:r>
            <a:endParaRPr lang="ko-KR" altLang="en-US" dirty="0">
              <a:solidFill>
                <a:srgbClr val="00B0F0"/>
              </a:solidFill>
            </a:endParaRPr>
          </a:p>
        </p:txBody>
      </p:sp>
      <p:pic>
        <p:nvPicPr>
          <p:cNvPr id="1032" name="Picture 8" descr="C:\DOCUME~1\MICROS~1\LOCALS~1\Temp\UNI4b87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888" y="2852936"/>
            <a:ext cx="2084620" cy="13453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모서리가 둥근 직사각형 19"/>
          <p:cNvSpPr/>
          <p:nvPr/>
        </p:nvSpPr>
        <p:spPr>
          <a:xfrm>
            <a:off x="971600" y="4869160"/>
            <a:ext cx="7200800" cy="1656184"/>
          </a:xfrm>
          <a:prstGeom prst="roundRect">
            <a:avLst/>
          </a:prstGeom>
          <a:solidFill>
            <a:srgbClr val="92D050">
              <a:alpha val="9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4" descr="C:\DOCUME~1\MICROS~1\LOCALS~1\Temp\UNI38e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149469" cy="90872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7668344" y="116632"/>
            <a:ext cx="1224136" cy="307777"/>
          </a:xfrm>
          <a:prstGeom prst="rect">
            <a:avLst/>
          </a:prstGeom>
          <a:solidFill>
            <a:srgbClr val="FF0066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보도자료</a:t>
            </a:r>
            <a:endParaRPr lang="ko-KR" altLang="en-US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35488" y="620688"/>
            <a:ext cx="46085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100" dirty="0" smtClean="0"/>
              <a:t>문의 </a:t>
            </a:r>
            <a:r>
              <a:rPr lang="en-US" altLang="ko-KR" sz="1100" dirty="0" smtClean="0"/>
              <a:t>: </a:t>
            </a:r>
            <a:r>
              <a:rPr lang="ko-KR" altLang="en-US" sz="1100" dirty="0" smtClean="0"/>
              <a:t>한유선 </a:t>
            </a:r>
            <a:r>
              <a:rPr lang="en-US" altLang="ko-KR" sz="1100" dirty="0" smtClean="0"/>
              <a:t>010.3319.8417, </a:t>
            </a:r>
            <a:r>
              <a:rPr lang="ko-KR" altLang="en-US" sz="1100" dirty="0" smtClean="0"/>
              <a:t>양경희 교수 </a:t>
            </a:r>
            <a:r>
              <a:rPr lang="en-US" altLang="ko-KR" sz="1100" dirty="0" smtClean="0"/>
              <a:t>010.6343.0619</a:t>
            </a:r>
            <a:endParaRPr lang="ko-KR" altLang="en-US" sz="1100" dirty="0"/>
          </a:p>
        </p:txBody>
      </p:sp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260648"/>
            <a:ext cx="3633338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직사각형 14"/>
          <p:cNvSpPr/>
          <p:nvPr/>
        </p:nvSpPr>
        <p:spPr>
          <a:xfrm>
            <a:off x="1547664" y="1811526"/>
            <a:ext cx="4464496" cy="2913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200"/>
              </a:lnSpc>
            </a:pPr>
            <a:r>
              <a:rPr lang="ko-KR" altLang="en-US" sz="1400" dirty="0">
                <a:latin typeface="08서울남산체 L" pitchFamily="18" charset="-127"/>
                <a:ea typeface="08서울남산체 L" pitchFamily="18" charset="-127"/>
              </a:rPr>
              <a:t>어린이 여러분</a:t>
            </a:r>
            <a:r>
              <a:rPr lang="en-US" altLang="ko-KR" sz="1400" dirty="0">
                <a:latin typeface="08서울남산체 L" pitchFamily="18" charset="-127"/>
                <a:ea typeface="08서울남산체 L" pitchFamily="18" charset="-127"/>
              </a:rPr>
              <a:t>!</a:t>
            </a:r>
            <a:r>
              <a:rPr lang="ko-KR" altLang="en-US" sz="1400" dirty="0">
                <a:latin typeface="08서울남산체 L" pitchFamily="18" charset="-127"/>
                <a:ea typeface="08서울남산체 L" pitchFamily="18" charset="-127"/>
              </a:rPr>
              <a:t> </a:t>
            </a:r>
          </a:p>
          <a:p>
            <a:pPr>
              <a:lnSpc>
                <a:spcPts val="2200"/>
              </a:lnSpc>
            </a:pPr>
            <a:r>
              <a:rPr lang="ko-KR" altLang="en-US" sz="1400" dirty="0" smtClean="0">
                <a:latin typeface="08서울남산체 L" pitchFamily="18" charset="-127"/>
                <a:ea typeface="08서울남산체 L" pitchFamily="18" charset="-127"/>
              </a:rPr>
              <a:t>‘</a:t>
            </a:r>
            <a:r>
              <a:rPr lang="ko-KR" altLang="en-US" sz="1400" dirty="0">
                <a:latin typeface="08서울남산체 L" pitchFamily="18" charset="-127"/>
                <a:ea typeface="08서울남산체 L" pitchFamily="18" charset="-127"/>
              </a:rPr>
              <a:t>디자인 꿈나무 교실’에서 </a:t>
            </a:r>
          </a:p>
          <a:p>
            <a:pPr>
              <a:lnSpc>
                <a:spcPts val="2200"/>
              </a:lnSpc>
            </a:pPr>
            <a:r>
              <a:rPr lang="ko-KR" altLang="en-US" sz="1400" dirty="0">
                <a:latin typeface="08서울남산체 L" pitchFamily="18" charset="-127"/>
                <a:ea typeface="08서울남산체 L" pitchFamily="18" charset="-127"/>
              </a:rPr>
              <a:t>무엇이든 마음껏 펼쳐보십시오</a:t>
            </a:r>
            <a:r>
              <a:rPr lang="en-US" altLang="ko-KR" sz="1400" dirty="0">
                <a:latin typeface="08서울남산체 L" pitchFamily="18" charset="-127"/>
                <a:ea typeface="08서울남산체 L" pitchFamily="18" charset="-127"/>
              </a:rPr>
              <a:t>.</a:t>
            </a:r>
            <a:r>
              <a:rPr lang="ko-KR" altLang="en-US" sz="1400" dirty="0">
                <a:latin typeface="08서울남산체 L" pitchFamily="18" charset="-127"/>
                <a:ea typeface="08서울남산체 L" pitchFamily="18" charset="-127"/>
              </a:rPr>
              <a:t> </a:t>
            </a:r>
          </a:p>
          <a:p>
            <a:pPr>
              <a:lnSpc>
                <a:spcPts val="2200"/>
              </a:lnSpc>
            </a:pPr>
            <a:r>
              <a:rPr lang="ko-KR" altLang="en-US" sz="1400" dirty="0">
                <a:latin typeface="08서울남산체 L" pitchFamily="18" charset="-127"/>
                <a:ea typeface="08서울남산체 L" pitchFamily="18" charset="-127"/>
              </a:rPr>
              <a:t>공부보다는 노는 것이 더 좋은 친구들</a:t>
            </a:r>
            <a:r>
              <a:rPr lang="en-US" altLang="ko-KR" sz="1400" dirty="0">
                <a:latin typeface="08서울남산체 L" pitchFamily="18" charset="-127"/>
                <a:ea typeface="08서울남산체 L" pitchFamily="18" charset="-127"/>
              </a:rPr>
              <a:t>, </a:t>
            </a:r>
            <a:endParaRPr lang="ko-KR" altLang="en-US" sz="1400" dirty="0">
              <a:latin typeface="08서울남산체 L" pitchFamily="18" charset="-127"/>
              <a:ea typeface="08서울남산체 L" pitchFamily="18" charset="-127"/>
            </a:endParaRPr>
          </a:p>
          <a:p>
            <a:pPr>
              <a:lnSpc>
                <a:spcPts val="2200"/>
              </a:lnSpc>
            </a:pPr>
            <a:r>
              <a:rPr lang="ko-KR" altLang="en-US" sz="1400" dirty="0">
                <a:latin typeface="08서울남산체 L" pitchFamily="18" charset="-127"/>
                <a:ea typeface="08서울남산체 L" pitchFamily="18" charset="-127"/>
              </a:rPr>
              <a:t>모두가 노래 부를 때 춤까지 추는 친구들</a:t>
            </a:r>
            <a:r>
              <a:rPr lang="en-US" altLang="ko-KR" sz="1400" dirty="0">
                <a:latin typeface="08서울남산체 L" pitchFamily="18" charset="-127"/>
                <a:ea typeface="08서울남산체 L" pitchFamily="18" charset="-127"/>
              </a:rPr>
              <a:t>,</a:t>
            </a:r>
            <a:r>
              <a:rPr lang="ko-KR" altLang="en-US" sz="1400" dirty="0">
                <a:latin typeface="08서울남산체 L" pitchFamily="18" charset="-127"/>
                <a:ea typeface="08서울남산체 L" pitchFamily="18" charset="-127"/>
              </a:rPr>
              <a:t> </a:t>
            </a:r>
          </a:p>
          <a:p>
            <a:pPr>
              <a:lnSpc>
                <a:spcPts val="2200"/>
              </a:lnSpc>
            </a:pPr>
            <a:r>
              <a:rPr lang="ko-KR" altLang="en-US" sz="1400" dirty="0">
                <a:latin typeface="08서울남산체 L" pitchFamily="18" charset="-127"/>
                <a:ea typeface="08서울남산체 L" pitchFamily="18" charset="-127"/>
              </a:rPr>
              <a:t>엉뚱하지만 나만의 독특한 표현을 즐기는 </a:t>
            </a:r>
            <a:r>
              <a:rPr lang="ko-KR" altLang="en-US" sz="1400" dirty="0" smtClean="0">
                <a:latin typeface="08서울남산체 L" pitchFamily="18" charset="-127"/>
                <a:ea typeface="08서울남산체 L" pitchFamily="18" charset="-127"/>
              </a:rPr>
              <a:t>친구들</a:t>
            </a:r>
            <a:endParaRPr lang="en-US" altLang="ko-KR" sz="1400" dirty="0" smtClean="0">
              <a:latin typeface="08서울남산체 L" pitchFamily="18" charset="-127"/>
              <a:ea typeface="08서울남산체 L" pitchFamily="18" charset="-127"/>
            </a:endParaRPr>
          </a:p>
          <a:p>
            <a:pPr>
              <a:lnSpc>
                <a:spcPts val="2200"/>
              </a:lnSpc>
            </a:pPr>
            <a:r>
              <a:rPr lang="ko-KR" altLang="en-US" sz="1400" dirty="0" smtClean="0">
                <a:latin typeface="08서울남산체 L" pitchFamily="18" charset="-127"/>
                <a:ea typeface="08서울남산체 L" pitchFamily="18" charset="-127"/>
              </a:rPr>
              <a:t>모두 </a:t>
            </a:r>
            <a:r>
              <a:rPr lang="ko-KR" altLang="en-US" sz="1400" dirty="0">
                <a:latin typeface="08서울남산체 L" pitchFamily="18" charset="-127"/>
                <a:ea typeface="08서울남산체 L" pitchFamily="18" charset="-127"/>
              </a:rPr>
              <a:t>모두 </a:t>
            </a:r>
            <a:r>
              <a:rPr lang="ko-KR" altLang="en-US" sz="1400" dirty="0" smtClean="0">
                <a:latin typeface="08서울남산체 L" pitchFamily="18" charset="-127"/>
                <a:ea typeface="08서울남산체 L" pitchFamily="18" charset="-127"/>
              </a:rPr>
              <a:t>환영합니다</a:t>
            </a:r>
            <a:r>
              <a:rPr lang="en-US" altLang="ko-KR" sz="1400" dirty="0">
                <a:latin typeface="08서울남산체 L" pitchFamily="18" charset="-127"/>
                <a:ea typeface="08서울남산체 L" pitchFamily="18" charset="-127"/>
              </a:rPr>
              <a:t>!</a:t>
            </a:r>
            <a:endParaRPr lang="ko-KR" altLang="en-US" sz="1400" dirty="0">
              <a:latin typeface="08서울남산체 L" pitchFamily="18" charset="-127"/>
              <a:ea typeface="08서울남산체 L" pitchFamily="18" charset="-127"/>
            </a:endParaRPr>
          </a:p>
          <a:p>
            <a:pPr>
              <a:lnSpc>
                <a:spcPts val="2200"/>
              </a:lnSpc>
            </a:pPr>
            <a:r>
              <a:rPr lang="ko-KR" altLang="en-US" sz="1400" dirty="0">
                <a:latin typeface="08서울남산체 L" pitchFamily="18" charset="-127"/>
                <a:ea typeface="08서울남산체 L" pitchFamily="18" charset="-127"/>
              </a:rPr>
              <a:t/>
            </a:r>
            <a:br>
              <a:rPr lang="ko-KR" altLang="en-US" sz="1400" dirty="0">
                <a:latin typeface="08서울남산체 L" pitchFamily="18" charset="-127"/>
                <a:ea typeface="08서울남산체 L" pitchFamily="18" charset="-127"/>
              </a:rPr>
            </a:br>
            <a:r>
              <a:rPr lang="ko-KR" altLang="en-US" sz="1400" dirty="0" smtClean="0">
                <a:latin typeface="08서울남산체 L" pitchFamily="18" charset="-127"/>
                <a:ea typeface="08서울남산체 L" pitchFamily="18" charset="-127"/>
              </a:rPr>
              <a:t>호기심이 창의력으로 칭찬받을 수 있는 곳에서</a:t>
            </a:r>
            <a:endParaRPr lang="ko-KR" altLang="en-US" sz="1400" dirty="0">
              <a:latin typeface="08서울남산체 L" pitchFamily="18" charset="-127"/>
              <a:ea typeface="08서울남산체 L" pitchFamily="18" charset="-127"/>
            </a:endParaRPr>
          </a:p>
          <a:p>
            <a:pPr>
              <a:lnSpc>
                <a:spcPts val="2200"/>
              </a:lnSpc>
            </a:pPr>
            <a:r>
              <a:rPr lang="ko-KR" altLang="en-US" sz="1400" dirty="0">
                <a:latin typeface="08서울남산체 L" pitchFamily="18" charset="-127"/>
                <a:ea typeface="08서울남산체 L" pitchFamily="18" charset="-127"/>
              </a:rPr>
              <a:t>맘껏 놀고</a:t>
            </a:r>
            <a:r>
              <a:rPr lang="en-US" altLang="ko-KR" sz="1400" dirty="0">
                <a:latin typeface="08서울남산체 L" pitchFamily="18" charset="-127"/>
                <a:ea typeface="08서울남산체 L" pitchFamily="18" charset="-127"/>
              </a:rPr>
              <a:t>, </a:t>
            </a:r>
            <a:r>
              <a:rPr lang="ko-KR" altLang="en-US" sz="1400" dirty="0" smtClean="0">
                <a:latin typeface="08서울남산체 L" pitchFamily="18" charset="-127"/>
                <a:ea typeface="08서울남산체 L" pitchFamily="18" charset="-127"/>
              </a:rPr>
              <a:t>느끼며 나만의 그린카 디자인으로 </a:t>
            </a:r>
            <a:r>
              <a:rPr lang="en-US" altLang="ko-KR" sz="1400" dirty="0">
                <a:latin typeface="08서울남산체 L" pitchFamily="18" charset="-127"/>
                <a:ea typeface="08서울남산체 L" pitchFamily="18" charset="-127"/>
              </a:rPr>
              <a:t>jump-up</a:t>
            </a:r>
            <a:r>
              <a:rPr lang="en-US" altLang="ko-KR" sz="1400" dirty="0" smtClean="0">
                <a:latin typeface="08서울남산체 L" pitchFamily="18" charset="-127"/>
                <a:ea typeface="08서울남산체 L" pitchFamily="18" charset="-127"/>
              </a:rPr>
              <a:t>!</a:t>
            </a:r>
          </a:p>
        </p:txBody>
      </p:sp>
      <p:sp>
        <p:nvSpPr>
          <p:cNvPr id="17" name="직사각형 16"/>
          <p:cNvSpPr/>
          <p:nvPr/>
        </p:nvSpPr>
        <p:spPr>
          <a:xfrm>
            <a:off x="1403648" y="5013176"/>
            <a:ext cx="6336704" cy="1523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b="1" dirty="0"/>
              <a:t>“디자인 꿈나무 교실</a:t>
            </a:r>
            <a:r>
              <a:rPr lang="ko-KR" altLang="en-US" sz="1300" b="1" dirty="0" smtClean="0"/>
              <a:t>”</a:t>
            </a:r>
            <a:r>
              <a:rPr lang="ko-KR" altLang="en-US" sz="1300" dirty="0" smtClean="0"/>
              <a:t>에서 마련한 </a:t>
            </a:r>
            <a:r>
              <a:rPr lang="en-US" altLang="ko-KR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</a:t>
            </a:r>
            <a:r>
              <a:rPr lang="ko-KR" altLang="en-US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뚝딱뚝딱 그린카 디자인</a:t>
            </a:r>
            <a:r>
              <a:rPr lang="en-US" altLang="ko-KR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ko-KR" altLang="en-US" sz="1300" dirty="0" smtClean="0"/>
              <a:t>은 </a:t>
            </a:r>
            <a:r>
              <a:rPr lang="en-US" altLang="ko-KR" sz="1300" dirty="0"/>
              <a:t>21</a:t>
            </a:r>
            <a:r>
              <a:rPr lang="ko-KR" altLang="en-US" sz="1300" dirty="0"/>
              <a:t>세기를 이끌어갈 </a:t>
            </a:r>
            <a:endParaRPr lang="en-US" altLang="ko-KR" sz="1300" dirty="0" smtClean="0"/>
          </a:p>
          <a:p>
            <a:pPr>
              <a:lnSpc>
                <a:spcPct val="150000"/>
              </a:lnSpc>
            </a:pPr>
            <a:r>
              <a:rPr lang="ko-KR" altLang="en-US" sz="1300" dirty="0" smtClean="0"/>
              <a:t>우리 </a:t>
            </a:r>
            <a:r>
              <a:rPr lang="ko-KR" altLang="en-US" sz="1300" dirty="0"/>
              <a:t>어린이들에게 직접 디자인 </a:t>
            </a:r>
            <a:r>
              <a:rPr lang="ko-KR" altLang="en-US" sz="1300" dirty="0" smtClean="0"/>
              <a:t>학습을 </a:t>
            </a:r>
            <a:r>
              <a:rPr lang="ko-KR" altLang="en-US" sz="1300" dirty="0"/>
              <a:t>통하여 총체적인 사고와 창의적인 능력을 </a:t>
            </a:r>
            <a:endParaRPr lang="en-US" altLang="ko-KR" sz="1300" dirty="0" smtClean="0"/>
          </a:p>
          <a:p>
            <a:pPr>
              <a:lnSpc>
                <a:spcPct val="150000"/>
              </a:lnSpc>
            </a:pPr>
            <a:r>
              <a:rPr lang="ko-KR" altLang="en-US" sz="1300" dirty="0" smtClean="0"/>
              <a:t>개발할 </a:t>
            </a:r>
            <a:r>
              <a:rPr lang="ko-KR" altLang="en-US" sz="1300" dirty="0"/>
              <a:t>수 있도록 설계된 </a:t>
            </a:r>
            <a:r>
              <a:rPr lang="ko-KR" altLang="en-US" sz="1300" b="1" dirty="0"/>
              <a:t>「미래를 </a:t>
            </a:r>
            <a:r>
              <a:rPr lang="ko-KR" altLang="en-US" sz="1300" b="1" dirty="0" smtClean="0"/>
              <a:t>위한 </a:t>
            </a:r>
            <a:r>
              <a:rPr lang="ko-KR" altLang="en-US" sz="1300" b="1" dirty="0"/>
              <a:t>학습 공간」</a:t>
            </a:r>
            <a:r>
              <a:rPr lang="ko-KR" altLang="en-US" sz="1300" dirty="0"/>
              <a:t>입니다</a:t>
            </a:r>
            <a:r>
              <a:rPr lang="en-US" altLang="ko-KR" sz="1300" dirty="0"/>
              <a:t>. </a:t>
            </a:r>
            <a:endParaRPr lang="en-US" altLang="ko-KR" sz="1300" dirty="0" smtClean="0"/>
          </a:p>
          <a:p>
            <a:pPr>
              <a:lnSpc>
                <a:spcPct val="150000"/>
              </a:lnSpc>
            </a:pPr>
            <a:endParaRPr lang="en-US" altLang="ko-KR" sz="500" dirty="0"/>
          </a:p>
          <a:p>
            <a:pPr algn="ctr">
              <a:lnSpc>
                <a:spcPct val="150000"/>
              </a:lnSpc>
            </a:pPr>
            <a:r>
              <a:rPr lang="ko-KR" altLang="en-US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나만의 </a:t>
            </a:r>
            <a:r>
              <a:rPr lang="en-US" altLang="ko-KR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idea +</a:t>
            </a:r>
            <a:r>
              <a:rPr lang="ko-KR" altLang="en-US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총체적 사고</a:t>
            </a:r>
            <a:r>
              <a:rPr lang="en-US" altLang="ko-KR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ko-KR" altLang="en-US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자동차의 기능</a:t>
            </a:r>
            <a:r>
              <a:rPr lang="en-US" altLang="ko-KR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</a:t>
            </a:r>
            <a:r>
              <a:rPr lang="ko-KR" altLang="en-US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구조</a:t>
            </a:r>
            <a:r>
              <a:rPr lang="en-US" altLang="ko-KR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ko-KR" altLang="en-US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최고의 브랜드 </a:t>
            </a:r>
            <a:r>
              <a:rPr lang="en-US" altLang="ko-KR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 </a:t>
            </a:r>
            <a:r>
              <a:rPr lang="ko-KR" altLang="en-US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디자인</a:t>
            </a:r>
            <a:endParaRPr lang="en-US" altLang="ko-KR" sz="13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endParaRPr lang="ko-KR" altLang="en-US" sz="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1547664" y="1340768"/>
            <a:ext cx="59766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1600" b="1" dirty="0" smtClean="0"/>
              <a:t>“</a:t>
            </a:r>
            <a:r>
              <a:rPr lang="ko-KR" altLang="en-US" sz="1600" b="1" dirty="0"/>
              <a:t>놀자</a:t>
            </a:r>
            <a:r>
              <a:rPr lang="en-US" altLang="ko-KR" sz="1600" b="1" dirty="0"/>
              <a:t>! </a:t>
            </a:r>
            <a:r>
              <a:rPr lang="ko-KR" altLang="en-US" sz="1600" b="1" dirty="0"/>
              <a:t>생각하자</a:t>
            </a:r>
            <a:r>
              <a:rPr lang="en-US" altLang="ko-KR" sz="1600" b="1" dirty="0"/>
              <a:t>! </a:t>
            </a:r>
            <a:r>
              <a:rPr lang="ko-KR" altLang="en-US" sz="1600" b="1" dirty="0"/>
              <a:t>디자인하자</a:t>
            </a:r>
            <a:r>
              <a:rPr lang="en-US" altLang="ko-KR" sz="1600" b="1" dirty="0"/>
              <a:t>!</a:t>
            </a:r>
            <a:r>
              <a:rPr lang="ko-KR" altLang="en-US" sz="1600" dirty="0"/>
              <a:t> </a:t>
            </a:r>
            <a:r>
              <a:rPr lang="ko-KR" altLang="en-US" sz="1600" dirty="0" smtClean="0"/>
              <a:t> </a:t>
            </a:r>
            <a:r>
              <a:rPr lang="ko-KR" altLang="en-US" sz="1600" b="1" dirty="0" smtClean="0"/>
              <a:t>풍부한 </a:t>
            </a:r>
            <a:r>
              <a:rPr lang="ko-KR" altLang="en-US" sz="1600" b="1" dirty="0"/>
              <a:t>상상력으로 </a:t>
            </a:r>
            <a:r>
              <a:rPr lang="en-US" altLang="ko-KR" sz="1600" b="1" dirty="0" smtClean="0"/>
              <a:t>JUMP-UP!</a:t>
            </a:r>
            <a:endParaRPr lang="ko-KR" altLang="en-US" sz="1600" dirty="0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264" y="3700693"/>
            <a:ext cx="932741" cy="1003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2708920"/>
            <a:ext cx="936104" cy="99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49132" y="1756477"/>
            <a:ext cx="935236" cy="998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835696" y="2492896"/>
            <a:ext cx="6336704" cy="3947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b="1" dirty="0" smtClean="0"/>
              <a:t>대 </a:t>
            </a:r>
            <a:r>
              <a:rPr lang="ko-KR" altLang="en-US" sz="1200" b="1" dirty="0"/>
              <a:t>상</a:t>
            </a:r>
            <a:r>
              <a:rPr lang="en-US" altLang="ko-KR" sz="1200" b="1" dirty="0"/>
              <a:t>: </a:t>
            </a:r>
            <a:r>
              <a:rPr lang="ko-KR" altLang="en-US" sz="1200" dirty="0"/>
              <a:t>만 </a:t>
            </a:r>
            <a:r>
              <a:rPr lang="en-US" altLang="ko-KR" sz="1200" dirty="0"/>
              <a:t>5</a:t>
            </a:r>
            <a:r>
              <a:rPr lang="ko-KR" altLang="en-US" sz="1200" dirty="0"/>
              <a:t>세 </a:t>
            </a:r>
            <a:r>
              <a:rPr lang="en-US" altLang="ko-KR" sz="1200" dirty="0"/>
              <a:t>- 9</a:t>
            </a:r>
            <a:r>
              <a:rPr lang="ko-KR" altLang="en-US" sz="1200" dirty="0"/>
              <a:t>세 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endParaRPr lang="ko-KR" altLang="en-US" sz="500" dirty="0"/>
          </a:p>
          <a:p>
            <a:pPr>
              <a:lnSpc>
                <a:spcPct val="150000"/>
              </a:lnSpc>
            </a:pPr>
            <a:r>
              <a:rPr lang="ko-KR" altLang="en-US" sz="1200" b="1" dirty="0" smtClean="0"/>
              <a:t>기 </a:t>
            </a:r>
            <a:r>
              <a:rPr lang="ko-KR" altLang="en-US" sz="1200" b="1" dirty="0"/>
              <a:t>간</a:t>
            </a:r>
            <a:r>
              <a:rPr lang="en-US" altLang="ko-KR" sz="1200" b="1" dirty="0"/>
              <a:t>: </a:t>
            </a:r>
            <a:r>
              <a:rPr lang="en-US" altLang="ko-KR" sz="1200" dirty="0"/>
              <a:t>2010</a:t>
            </a:r>
            <a:r>
              <a:rPr lang="ko-KR" altLang="en-US" sz="1200" dirty="0"/>
              <a:t>년 </a:t>
            </a:r>
            <a:r>
              <a:rPr lang="en-US" altLang="ko-KR" sz="1200" dirty="0"/>
              <a:t>9</a:t>
            </a:r>
            <a:r>
              <a:rPr lang="ko-KR" altLang="en-US" sz="1200" dirty="0"/>
              <a:t>월 </a:t>
            </a:r>
            <a:r>
              <a:rPr lang="en-US" altLang="ko-KR" sz="1200" dirty="0"/>
              <a:t>17</a:t>
            </a:r>
            <a:r>
              <a:rPr lang="ko-KR" altLang="en-US" sz="1200" dirty="0"/>
              <a:t>일</a:t>
            </a:r>
            <a:r>
              <a:rPr lang="en-US" altLang="ko-KR" sz="1200" dirty="0"/>
              <a:t>- 2010</a:t>
            </a:r>
            <a:r>
              <a:rPr lang="ko-KR" altLang="en-US" sz="1200" dirty="0"/>
              <a:t>년 </a:t>
            </a:r>
            <a:r>
              <a:rPr lang="en-US" altLang="ko-KR" sz="1200" dirty="0"/>
              <a:t>10</a:t>
            </a:r>
            <a:r>
              <a:rPr lang="ko-KR" altLang="en-US" sz="1200" dirty="0"/>
              <a:t>월 </a:t>
            </a:r>
            <a:r>
              <a:rPr lang="en-US" altLang="ko-KR" sz="1200" dirty="0"/>
              <a:t>7</a:t>
            </a:r>
            <a:r>
              <a:rPr lang="ko-KR" altLang="en-US" sz="1200" dirty="0" smtClean="0"/>
              <a:t>일</a:t>
            </a:r>
            <a:endParaRPr lang="ko-KR" altLang="en-US" sz="1200" dirty="0"/>
          </a:p>
          <a:p>
            <a:pPr>
              <a:lnSpc>
                <a:spcPct val="150000"/>
              </a:lnSpc>
            </a:pPr>
            <a:endParaRPr lang="en-US" altLang="ko-KR" sz="500" b="1" dirty="0" smtClean="0"/>
          </a:p>
          <a:p>
            <a:pPr>
              <a:lnSpc>
                <a:spcPct val="150000"/>
              </a:lnSpc>
            </a:pPr>
            <a:r>
              <a:rPr lang="ko-KR" altLang="en-US" sz="1200" b="1" dirty="0" smtClean="0"/>
              <a:t>시 </a:t>
            </a:r>
            <a:r>
              <a:rPr lang="ko-KR" altLang="en-US" sz="1200" b="1" dirty="0"/>
              <a:t>간</a:t>
            </a:r>
            <a:r>
              <a:rPr lang="en-US" altLang="ko-KR" sz="1200" b="1" dirty="0"/>
              <a:t>: </a:t>
            </a:r>
            <a:r>
              <a:rPr lang="ko-KR" altLang="en-US" sz="1200" dirty="0"/>
              <a:t>오전 </a:t>
            </a:r>
            <a:r>
              <a:rPr lang="en-US" altLang="ko-KR" sz="1200" dirty="0"/>
              <a:t>10</a:t>
            </a:r>
            <a:r>
              <a:rPr lang="ko-KR" altLang="en-US" sz="1200" dirty="0"/>
              <a:t>시</a:t>
            </a:r>
            <a:r>
              <a:rPr lang="en-US" altLang="ko-KR" sz="1200" dirty="0"/>
              <a:t>30</a:t>
            </a:r>
            <a:r>
              <a:rPr lang="ko-KR" altLang="en-US" sz="1200" dirty="0"/>
              <a:t>분  </a:t>
            </a:r>
            <a:r>
              <a:rPr lang="en-US" altLang="ko-KR" sz="1200" dirty="0"/>
              <a:t>/  </a:t>
            </a:r>
            <a:r>
              <a:rPr lang="ko-KR" altLang="en-US" sz="1200" dirty="0"/>
              <a:t>오후</a:t>
            </a:r>
            <a:r>
              <a:rPr lang="en-US" altLang="ko-KR" sz="1200" dirty="0"/>
              <a:t>1</a:t>
            </a:r>
            <a:r>
              <a:rPr lang="ko-KR" altLang="en-US" sz="1200" dirty="0"/>
              <a:t>시  </a:t>
            </a:r>
            <a:r>
              <a:rPr lang="en-US" altLang="ko-KR" sz="1200" dirty="0"/>
              <a:t>/  </a:t>
            </a:r>
            <a:r>
              <a:rPr lang="ko-KR" altLang="en-US" sz="1200" dirty="0"/>
              <a:t>오후</a:t>
            </a:r>
            <a:r>
              <a:rPr lang="en-US" altLang="ko-KR" sz="1200" dirty="0"/>
              <a:t>3</a:t>
            </a:r>
            <a:r>
              <a:rPr lang="ko-KR" altLang="en-US" sz="1200" dirty="0"/>
              <a:t>시 </a:t>
            </a:r>
          </a:p>
          <a:p>
            <a:pPr>
              <a:lnSpc>
                <a:spcPct val="150000"/>
              </a:lnSpc>
            </a:pPr>
            <a:endParaRPr lang="en-US" altLang="ko-KR" sz="500" b="1" dirty="0" smtClean="0"/>
          </a:p>
          <a:p>
            <a:pPr>
              <a:lnSpc>
                <a:spcPct val="150000"/>
              </a:lnSpc>
            </a:pPr>
            <a:r>
              <a:rPr lang="ko-KR" altLang="en-US" sz="1200" b="1" dirty="0" smtClean="0"/>
              <a:t>장 </a:t>
            </a:r>
            <a:r>
              <a:rPr lang="ko-KR" altLang="en-US" sz="1200" b="1" dirty="0"/>
              <a:t>소</a:t>
            </a:r>
            <a:r>
              <a:rPr lang="en-US" altLang="ko-KR" sz="1200" b="1" dirty="0"/>
              <a:t>: </a:t>
            </a:r>
            <a:r>
              <a:rPr lang="ko-KR" altLang="en-US" sz="1200" dirty="0"/>
              <a:t>잠실 종합운동자 내 보조 경기장 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ko-KR" altLang="en-US" sz="1200" b="1" dirty="0" smtClean="0">
                <a:solidFill>
                  <a:srgbClr val="FF3399"/>
                </a:solidFill>
              </a:rPr>
              <a:t>예 약</a:t>
            </a:r>
            <a:r>
              <a:rPr lang="en-US" altLang="ko-KR" sz="1200" b="1" dirty="0" smtClean="0">
                <a:solidFill>
                  <a:srgbClr val="FF3399"/>
                </a:solidFill>
              </a:rPr>
              <a:t>:  010-6808-0603</a:t>
            </a:r>
            <a:endParaRPr lang="en-US" altLang="ko-KR" sz="1200" b="1" dirty="0" smtClean="0">
              <a:solidFill>
                <a:srgbClr val="FF3399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5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미래지향적</a:t>
            </a: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! </a:t>
            </a:r>
            <a:r>
              <a:rPr lang="ko-KR" altLang="en-US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최첨단 아이디어</a:t>
            </a: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! </a:t>
            </a:r>
            <a:r>
              <a:rPr lang="ko-KR" altLang="en-US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개성만점</a:t>
            </a: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!</a:t>
            </a:r>
          </a:p>
          <a:p>
            <a:pPr>
              <a:lnSpc>
                <a:spcPct val="150000"/>
              </a:lnSpc>
            </a:pPr>
            <a:r>
              <a:rPr lang="ko-KR" altLang="en-US" sz="1200" b="1" dirty="0" smtClean="0">
                <a:solidFill>
                  <a:srgbClr val="008000"/>
                </a:solidFill>
              </a:rPr>
              <a:t>나만</a:t>
            </a:r>
            <a:r>
              <a:rPr lang="ko-KR" altLang="en-US" sz="1200" b="1" dirty="0">
                <a:solidFill>
                  <a:srgbClr val="008000"/>
                </a:solidFill>
              </a:rPr>
              <a:t>의 </a:t>
            </a:r>
            <a:r>
              <a:rPr lang="en-US" altLang="ko-KR" sz="1200" b="1" dirty="0" smtClean="0">
                <a:solidFill>
                  <a:srgbClr val="008000"/>
                </a:solidFill>
              </a:rPr>
              <a:t>idea + </a:t>
            </a:r>
            <a:r>
              <a:rPr lang="ko-KR" altLang="en-US" sz="1200" b="1" dirty="0" smtClean="0">
                <a:solidFill>
                  <a:srgbClr val="008000"/>
                </a:solidFill>
              </a:rPr>
              <a:t>총체적 사고 </a:t>
            </a:r>
            <a:r>
              <a:rPr lang="en-US" altLang="ko-KR" sz="1200" b="1" dirty="0" smtClean="0">
                <a:solidFill>
                  <a:srgbClr val="008000"/>
                </a:solidFill>
              </a:rPr>
              <a:t>+ </a:t>
            </a:r>
            <a:r>
              <a:rPr lang="ko-KR" altLang="en-US" sz="1200" b="1" dirty="0" smtClean="0">
                <a:solidFill>
                  <a:srgbClr val="008000"/>
                </a:solidFill>
              </a:rPr>
              <a:t>자동차의 기능</a:t>
            </a:r>
            <a:r>
              <a:rPr lang="en-US" altLang="ko-KR" sz="1200" b="1" dirty="0" smtClean="0">
                <a:solidFill>
                  <a:srgbClr val="008000"/>
                </a:solidFill>
              </a:rPr>
              <a:t>&amp;</a:t>
            </a:r>
            <a:r>
              <a:rPr lang="ko-KR" altLang="en-US" sz="1200" b="1" dirty="0" smtClean="0">
                <a:solidFill>
                  <a:srgbClr val="008000"/>
                </a:solidFill>
              </a:rPr>
              <a:t>구조 </a:t>
            </a:r>
            <a:r>
              <a:rPr lang="en-US" altLang="ko-KR" sz="1200" b="1" dirty="0" smtClean="0">
                <a:solidFill>
                  <a:srgbClr val="008000"/>
                </a:solidFill>
              </a:rPr>
              <a:t>= </a:t>
            </a:r>
            <a:r>
              <a:rPr lang="ko-KR" altLang="en-US" sz="1200" b="1" dirty="0" smtClean="0">
                <a:solidFill>
                  <a:srgbClr val="008000"/>
                </a:solidFill>
              </a:rPr>
              <a:t>최고의 브랜드 그린 </a:t>
            </a:r>
            <a:r>
              <a:rPr lang="en-US" altLang="ko-KR" sz="1200" b="1" dirty="0" smtClean="0">
                <a:solidFill>
                  <a:srgbClr val="008000"/>
                </a:solidFill>
              </a:rPr>
              <a:t>Car  </a:t>
            </a:r>
            <a:r>
              <a:rPr lang="ko-KR" altLang="en-US" sz="1200" b="1" dirty="0" smtClean="0">
                <a:solidFill>
                  <a:srgbClr val="008000"/>
                </a:solidFill>
              </a:rPr>
              <a:t>디자인</a:t>
            </a:r>
            <a:r>
              <a:rPr lang="ko-KR" altLang="en-US" sz="1200" b="1" dirty="0"/>
              <a:t>     </a:t>
            </a:r>
          </a:p>
          <a:p>
            <a:pPr>
              <a:lnSpc>
                <a:spcPct val="150000"/>
              </a:lnSpc>
            </a:pPr>
            <a:r>
              <a:rPr lang="ko-KR" altLang="en-US" sz="1100" b="1" dirty="0" smtClean="0">
                <a:solidFill>
                  <a:schemeClr val="bg1">
                    <a:lumMod val="50000"/>
                  </a:schemeClr>
                </a:solidFill>
              </a:rPr>
              <a:t>전체적인 사고 능력과 창조적 변화를 주도할 수 있는 디자인 체험학습의 장입니다</a:t>
            </a:r>
            <a:r>
              <a:rPr lang="en-US" altLang="ko-KR" sz="1100" b="1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r>
              <a:rPr lang="ko-KR" altLang="en-US" sz="1100" b="1" dirty="0" smtClean="0">
                <a:solidFill>
                  <a:schemeClr val="bg1">
                    <a:lumMod val="50000"/>
                  </a:schemeClr>
                </a:solidFill>
              </a:rPr>
              <a:t> </a:t>
            </a:r>
            <a:endParaRPr lang="en-US" altLang="ko-KR" sz="11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500" b="1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200" b="1" dirty="0" smtClean="0">
                <a:solidFill>
                  <a:srgbClr val="FF3399"/>
                </a:solidFill>
                <a:latin typeface="08서울남산체 L" pitchFamily="18" charset="-127"/>
                <a:ea typeface="08서울남산체 L" pitchFamily="18" charset="-127"/>
              </a:rPr>
              <a:t>준비물</a:t>
            </a:r>
            <a:endParaRPr lang="en-US" altLang="ko-KR" sz="1200" b="1" dirty="0" smtClean="0">
              <a:solidFill>
                <a:srgbClr val="FF3399"/>
              </a:solidFill>
              <a:latin typeface="08서울남산체 L" pitchFamily="18" charset="-127"/>
              <a:ea typeface="08서울남산체 L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200" dirty="0" smtClean="0">
                <a:solidFill>
                  <a:srgbClr val="0066FF"/>
                </a:solidFill>
                <a:latin typeface="08서울남산체 L" pitchFamily="18" charset="-127"/>
                <a:ea typeface="08서울남산체 L" pitchFamily="18" charset="-127"/>
              </a:rPr>
              <a:t>플라스틱 </a:t>
            </a:r>
            <a:r>
              <a:rPr lang="ko-KR" altLang="en-US" sz="1200" dirty="0" smtClean="0">
                <a:solidFill>
                  <a:srgbClr val="0066FF"/>
                </a:solidFill>
                <a:latin typeface="08서울남산체 L" pitchFamily="18" charset="-127"/>
                <a:ea typeface="08서울남산체 L" pitchFamily="18" charset="-127"/>
              </a:rPr>
              <a:t>병뚜껑 </a:t>
            </a:r>
            <a:r>
              <a:rPr lang="en-US" altLang="ko-KR" sz="1200" dirty="0" smtClean="0">
                <a:solidFill>
                  <a:srgbClr val="0066FF"/>
                </a:solidFill>
                <a:latin typeface="08서울남산체 L" pitchFamily="18" charset="-127"/>
                <a:ea typeface="08서울남산체 L" pitchFamily="18" charset="-127"/>
              </a:rPr>
              <a:t>5</a:t>
            </a:r>
            <a:r>
              <a:rPr lang="ko-KR" altLang="en-US" sz="1200" dirty="0" smtClean="0">
                <a:solidFill>
                  <a:srgbClr val="0066FF"/>
                </a:solidFill>
                <a:latin typeface="08서울남산체 L" pitchFamily="18" charset="-127"/>
                <a:ea typeface="08서울남산체 L" pitchFamily="18" charset="-127"/>
              </a:rPr>
              <a:t>개</a:t>
            </a:r>
            <a:r>
              <a:rPr lang="en-US" altLang="ko-KR" sz="1200" dirty="0" smtClean="0">
                <a:solidFill>
                  <a:srgbClr val="0066FF"/>
                </a:solidFill>
                <a:latin typeface="08서울남산체 L" pitchFamily="18" charset="-127"/>
                <a:ea typeface="08서울남산체 L" pitchFamily="18" charset="-127"/>
              </a:rPr>
              <a:t>(</a:t>
            </a:r>
            <a:r>
              <a:rPr lang="ko-KR" altLang="en-US" sz="1200" dirty="0" smtClean="0">
                <a:solidFill>
                  <a:srgbClr val="0066FF"/>
                </a:solidFill>
                <a:latin typeface="08서울남산체 L" pitchFamily="18" charset="-127"/>
                <a:ea typeface="08서울남산체 L" pitchFamily="18" charset="-127"/>
              </a:rPr>
              <a:t>같은 크기와 모양</a:t>
            </a:r>
            <a:r>
              <a:rPr lang="en-US" altLang="ko-KR" sz="1200" dirty="0" smtClean="0">
                <a:solidFill>
                  <a:srgbClr val="0066FF"/>
                </a:solidFill>
                <a:latin typeface="08서울남산체 L" pitchFamily="18" charset="-127"/>
                <a:ea typeface="08서울남산체 L" pitchFamily="18" charset="-127"/>
              </a:rPr>
              <a:t>), </a:t>
            </a:r>
            <a:r>
              <a:rPr lang="ko-KR" altLang="en-US" sz="1200" dirty="0" smtClean="0">
                <a:solidFill>
                  <a:srgbClr val="0066FF"/>
                </a:solidFill>
                <a:latin typeface="08서울남산체 L" pitchFamily="18" charset="-127"/>
                <a:ea typeface="08서울남산체 L" pitchFamily="18" charset="-127"/>
              </a:rPr>
              <a:t>가위</a:t>
            </a:r>
            <a:endParaRPr lang="en-US" altLang="ko-KR" sz="1200" dirty="0" smtClean="0">
              <a:solidFill>
                <a:srgbClr val="0066FF"/>
              </a:solidFill>
              <a:latin typeface="08서울남산체 L" pitchFamily="18" charset="-127"/>
              <a:ea typeface="08서울남산체 L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200" dirty="0">
                <a:solidFill>
                  <a:srgbClr val="00B0F0"/>
                </a:solidFill>
                <a:latin typeface="08서울남산체 L" pitchFamily="18" charset="-127"/>
                <a:ea typeface="08서울남산체 L" pitchFamily="18" charset="-127"/>
              </a:rPr>
              <a:t> </a:t>
            </a:r>
          </a:p>
          <a:p>
            <a:pPr>
              <a:lnSpc>
                <a:spcPct val="150000"/>
              </a:lnSpc>
            </a:pPr>
            <a:endParaRPr lang="ko-KR" altLang="en-US" sz="1200" dirty="0"/>
          </a:p>
        </p:txBody>
      </p:sp>
      <p:sp>
        <p:nvSpPr>
          <p:cNvPr id="5" name="직사각형 4"/>
          <p:cNvSpPr/>
          <p:nvPr/>
        </p:nvSpPr>
        <p:spPr>
          <a:xfrm>
            <a:off x="1616328" y="2025715"/>
            <a:ext cx="353173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뚝딱뚝딱 그린카 디자인</a:t>
            </a:r>
            <a:r>
              <a:rPr lang="en-US" altLang="ko-KR" sz="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체험학습 개요</a:t>
            </a:r>
            <a:endParaRPr lang="ko-KR" altLang="en-US" sz="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555776" y="1362254"/>
            <a:ext cx="52565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잡동사니들이 내가 디자인한 자동차로 변신</a:t>
            </a:r>
            <a:r>
              <a:rPr lang="ko-KR" alt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한다</a:t>
            </a:r>
            <a:r>
              <a:rPr lang="en-US" altLang="ko-KR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!</a:t>
            </a:r>
          </a:p>
        </p:txBody>
      </p:sp>
      <p:sp>
        <p:nvSpPr>
          <p:cNvPr id="8" name="직사각형 7"/>
          <p:cNvSpPr/>
          <p:nvPr/>
        </p:nvSpPr>
        <p:spPr>
          <a:xfrm rot="21053606">
            <a:off x="1777833" y="1357541"/>
            <a:ext cx="4203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000" b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왕</a:t>
            </a:r>
            <a:endParaRPr lang="ko-KR" altLang="en-US" sz="2000" dirty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 rot="20885638">
            <a:off x="1482068" y="1325379"/>
            <a:ext cx="4026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0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킹</a:t>
            </a:r>
            <a:endParaRPr lang="ko-KR" altLang="en-US" sz="20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10" name="직사각형 9"/>
          <p:cNvSpPr/>
          <p:nvPr/>
        </p:nvSpPr>
        <p:spPr>
          <a:xfrm rot="458950">
            <a:off x="2123728" y="1325379"/>
            <a:ext cx="5040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짱</a:t>
            </a:r>
            <a:r>
              <a:rPr lang="en-US" altLang="ko-KR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!</a:t>
            </a:r>
            <a:r>
              <a:rPr lang="ko-KR" altLang="en-US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 </a:t>
            </a:r>
            <a:endParaRPr lang="ko-KR" altLang="en-US" sz="2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  <p:cxnSp>
        <p:nvCxnSpPr>
          <p:cNvPr id="17" name="직선 연결선 16"/>
          <p:cNvCxnSpPr/>
          <p:nvPr/>
        </p:nvCxnSpPr>
        <p:spPr>
          <a:xfrm rot="5400000">
            <a:off x="143508" y="4257092"/>
            <a:ext cx="3240360" cy="0"/>
          </a:xfrm>
          <a:prstGeom prst="line">
            <a:avLst/>
          </a:prstGeom>
          <a:ln w="920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2636912"/>
            <a:ext cx="1295276" cy="1415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563888" y="1628800"/>
            <a:ext cx="5328592" cy="4685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500" b="1" dirty="0" smtClean="0"/>
              <a:t> </a:t>
            </a:r>
            <a:r>
              <a:rPr lang="ko-KR" altLang="en-US" sz="1500" b="1" dirty="0" smtClean="0"/>
              <a:t>기획 </a:t>
            </a:r>
            <a:r>
              <a:rPr lang="en-US" altLang="ko-KR" sz="1500" b="1" dirty="0" smtClean="0"/>
              <a:t>: </a:t>
            </a:r>
            <a:r>
              <a:rPr lang="ko-KR" altLang="en-US" sz="1500" b="1" dirty="0" smtClean="0"/>
              <a:t>양경희박사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endParaRPr lang="en-US" altLang="ko-KR" b="1" dirty="0" smtClean="0"/>
          </a:p>
          <a:p>
            <a:pPr>
              <a:lnSpc>
                <a:spcPct val="150000"/>
              </a:lnSpc>
            </a:pPr>
            <a:r>
              <a:rPr lang="ko-KR" altLang="en-US" sz="1300" b="1" dirty="0" smtClean="0"/>
              <a:t>한국통합예술연구소 소장</a:t>
            </a:r>
            <a:endParaRPr lang="en-US" altLang="ko-KR" sz="1300" b="1" dirty="0" smtClean="0"/>
          </a:p>
          <a:p>
            <a:pPr>
              <a:lnSpc>
                <a:spcPct val="150000"/>
              </a:lnSpc>
            </a:pPr>
            <a:r>
              <a:rPr lang="ko-KR" altLang="en-US" sz="1300" b="1" dirty="0" smtClean="0"/>
              <a:t>서울디자인한마당 기획위원</a:t>
            </a:r>
            <a:endParaRPr lang="en-US" altLang="ko-KR" sz="1300" b="1" dirty="0" smtClean="0"/>
          </a:p>
          <a:p>
            <a:pPr>
              <a:lnSpc>
                <a:spcPct val="150000"/>
              </a:lnSpc>
            </a:pPr>
            <a:r>
              <a:rPr lang="ko-KR" altLang="en-US" sz="1300" b="1" dirty="0" smtClean="0"/>
              <a:t>서울문화포럼 예술위원</a:t>
            </a:r>
            <a:endParaRPr lang="en-US" altLang="ko-KR" sz="1300" b="1" dirty="0" smtClean="0"/>
          </a:p>
          <a:p>
            <a:pPr>
              <a:lnSpc>
                <a:spcPct val="150000"/>
              </a:lnSpc>
            </a:pPr>
            <a:r>
              <a:rPr lang="ko-KR" altLang="en-US" sz="1300" b="1" dirty="0" smtClean="0"/>
              <a:t>서울시 도시공원위원회 심의위원</a:t>
            </a:r>
            <a:endParaRPr lang="en-US" altLang="ko-KR" sz="1300" b="1" dirty="0" smtClean="0"/>
          </a:p>
          <a:p>
            <a:pPr>
              <a:lnSpc>
                <a:spcPct val="150000"/>
              </a:lnSpc>
            </a:pPr>
            <a:endParaRPr lang="ko-KR" altLang="en-US" dirty="0" smtClean="0"/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어린이를 위한 통합조형활동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&lt;</a:t>
            </a:r>
            <a:r>
              <a:rPr lang="ko-KR" altLang="en-US" sz="1200" dirty="0" smtClean="0"/>
              <a:t>청개구리들의 소풍</a:t>
            </a:r>
            <a:r>
              <a:rPr lang="en-US" altLang="ko-KR" sz="1200" dirty="0" smtClean="0"/>
              <a:t>&gt; </a:t>
            </a:r>
            <a:r>
              <a:rPr lang="ko-KR" altLang="en-US" sz="1200" dirty="0" smtClean="0"/>
              <a:t>총괄기획 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세종문화회관</a:t>
            </a:r>
            <a:r>
              <a:rPr lang="en-US" altLang="ko-KR" sz="12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&lt;</a:t>
            </a:r>
            <a:r>
              <a:rPr lang="ko-KR" altLang="en-US" sz="1200" dirty="0" err="1" smtClean="0"/>
              <a:t>숲속놀이창고</a:t>
            </a:r>
            <a:r>
              <a:rPr lang="en-US" altLang="ko-KR" sz="1200" dirty="0" smtClean="0"/>
              <a:t>&gt; (COEX / </a:t>
            </a:r>
            <a:r>
              <a:rPr lang="ko-KR" altLang="en-US" sz="1200" dirty="0" smtClean="0"/>
              <a:t>서울 남산</a:t>
            </a:r>
            <a:r>
              <a:rPr lang="en-US" altLang="ko-KR" sz="1200" dirty="0" smtClean="0"/>
              <a:t>N </a:t>
            </a:r>
            <a:r>
              <a:rPr lang="ko-KR" altLang="en-US" sz="1200" dirty="0" smtClean="0"/>
              <a:t>타워</a:t>
            </a:r>
            <a:r>
              <a:rPr lang="en-US" altLang="ko-KR" sz="1200" dirty="0" smtClean="0"/>
              <a:t>) </a:t>
            </a:r>
            <a:r>
              <a:rPr lang="ko-KR" altLang="en-US" sz="1200" dirty="0" smtClean="0"/>
              <a:t>연출 및 구성 </a:t>
            </a:r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&lt;</a:t>
            </a:r>
            <a:r>
              <a:rPr lang="ko-KR" altLang="en-US" sz="1200" dirty="0" smtClean="0"/>
              <a:t>자연과 아이가 만나는 디자인 콘서트</a:t>
            </a:r>
            <a:r>
              <a:rPr lang="en-US" altLang="ko-KR" sz="1200" dirty="0" smtClean="0"/>
              <a:t>&gt; </a:t>
            </a:r>
            <a:r>
              <a:rPr lang="ko-KR" altLang="en-US" sz="1200" dirty="0" err="1" smtClean="0"/>
              <a:t>디렉터</a:t>
            </a:r>
            <a:r>
              <a:rPr lang="ko-KR" altLang="en-US" sz="1200" dirty="0" smtClean="0"/>
              <a:t> 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이화여대 미술관</a:t>
            </a:r>
            <a:r>
              <a:rPr lang="en-US" altLang="ko-KR" sz="1200" dirty="0" smtClean="0"/>
              <a:t>)</a:t>
            </a:r>
            <a:endParaRPr lang="ko-KR" altLang="en-US" sz="1200" dirty="0" smtClean="0"/>
          </a:p>
          <a:p>
            <a:pPr>
              <a:lnSpc>
                <a:spcPct val="150000"/>
              </a:lnSpc>
            </a:pP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ko-KR" altLang="en-US" sz="1200" b="1" dirty="0" smtClean="0"/>
              <a:t>저서</a:t>
            </a:r>
            <a:endParaRPr lang="en-US" altLang="ko-KR" sz="1200" b="1" dirty="0" smtClean="0"/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&lt;</a:t>
            </a:r>
            <a:r>
              <a:rPr lang="ko-KR" altLang="en-US" sz="1200" dirty="0" smtClean="0"/>
              <a:t>새로운 개념에 기초한 아동미술교육</a:t>
            </a:r>
            <a:r>
              <a:rPr lang="en-US" altLang="ko-KR" sz="1200" dirty="0" smtClean="0"/>
              <a:t>&gt;</a:t>
            </a:r>
            <a:r>
              <a:rPr lang="ko-KR" altLang="en-US" sz="1200" dirty="0" smtClean="0"/>
              <a:t> 등 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어린이 문화 예술교육관련 </a:t>
            </a:r>
            <a:r>
              <a:rPr lang="en-US" altLang="ko-KR" sz="1200" dirty="0" smtClean="0"/>
              <a:t>10</a:t>
            </a:r>
            <a:r>
              <a:rPr lang="ko-KR" altLang="en-US" sz="1200" dirty="0" smtClean="0"/>
              <a:t>여권의 저서와 다수 논문발표</a:t>
            </a:r>
            <a:endParaRPr lang="ko-KR" altLang="en-US" sz="1200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296632"/>
            <a:ext cx="1872208" cy="2596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1043608" y="4149080"/>
            <a:ext cx="1872208" cy="2520280"/>
            <a:chOff x="96" y="864"/>
            <a:chExt cx="1250" cy="1746"/>
          </a:xfrm>
        </p:grpSpPr>
        <p:sp>
          <p:nvSpPr>
            <p:cNvPr id="7" name="Rectangle 22"/>
            <p:cNvSpPr>
              <a:spLocks noChangeArrowheads="1"/>
            </p:cNvSpPr>
            <p:nvPr/>
          </p:nvSpPr>
          <p:spPr bwMode="auto">
            <a:xfrm>
              <a:off x="144" y="864"/>
              <a:ext cx="1202" cy="1746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pic>
          <p:nvPicPr>
            <p:cNvPr id="8" name="Picture 23" descr="숲속이미지_2차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6" y="864"/>
              <a:ext cx="1234" cy="17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971600" y="1772816"/>
          <a:ext cx="7200801" cy="3098053"/>
        </p:xfrm>
        <a:graphic>
          <a:graphicData uri="http://schemas.openxmlformats.org/drawingml/2006/table">
            <a:tbl>
              <a:tblPr/>
              <a:tblGrid>
                <a:gridCol w="594631"/>
                <a:gridCol w="1858223"/>
                <a:gridCol w="4747947"/>
              </a:tblGrid>
              <a:tr h="3449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ko-KR" altLang="en-US" sz="1200" b="1" i="0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단계</a:t>
                      </a:r>
                      <a:endParaRPr lang="ko-KR" altLang="en-US" sz="1200" i="0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ko-KR" altLang="en-US" sz="1200" b="1" i="0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디자인 과정</a:t>
                      </a:r>
                      <a:endParaRPr lang="ko-KR" altLang="en-US" sz="1200" i="0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ko-KR" altLang="en-US" sz="1200" b="1" i="0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 활동 내용</a:t>
                      </a:r>
                      <a:endParaRPr lang="ko-KR" altLang="en-US" sz="1200" i="0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4311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ko-KR" sz="1200" b="1" i="0" dirty="0">
                          <a:solidFill>
                            <a:srgbClr val="0066FF"/>
                          </a:solidFill>
                          <a:latin typeface="휴먼엑스포"/>
                        </a:rPr>
                        <a:t>1</a:t>
                      </a:r>
                      <a:endParaRPr lang="ko-KR" altLang="en-US" sz="1200" b="1" i="0" dirty="0">
                        <a:solidFill>
                          <a:srgbClr val="0066FF"/>
                        </a:solidFill>
                        <a:latin typeface="휴먼엑스포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ko-KR" altLang="en-US" sz="1200" b="1" i="0" dirty="0" smtClean="0">
                          <a:solidFill>
                            <a:srgbClr val="0066FF"/>
                          </a:solidFill>
                          <a:latin typeface="휴먼엑스포"/>
                        </a:rPr>
                        <a:t>영상놀이터 입장</a:t>
                      </a:r>
                      <a:endParaRPr lang="ko-KR" altLang="en-US" sz="1200" b="1" i="0" dirty="0">
                        <a:solidFill>
                          <a:srgbClr val="0066FF"/>
                        </a:solidFill>
                        <a:latin typeface="휴먼엑스포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  각 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반 안내교사 </a:t>
                      </a:r>
                      <a:r>
                        <a:rPr lang="en-US" altLang="ko-KR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2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인이 영상교실로 안내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806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ko-KR" sz="1200" b="1" i="0">
                          <a:solidFill>
                            <a:srgbClr val="0066FF"/>
                          </a:solidFill>
                          <a:latin typeface="휴먼엑스포"/>
                        </a:rPr>
                        <a:t>2</a:t>
                      </a:r>
                      <a:endParaRPr lang="ko-KR" altLang="en-US" sz="1200" b="1" i="0">
                        <a:solidFill>
                          <a:srgbClr val="0066FF"/>
                        </a:solidFill>
                        <a:latin typeface="휴먼엑스포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ko-KR" altLang="en-US" sz="1200" b="1" i="0" dirty="0">
                          <a:solidFill>
                            <a:srgbClr val="0066FF"/>
                          </a:solidFill>
                          <a:latin typeface="휴먼엑스포"/>
                        </a:rPr>
                        <a:t>이미지 관람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altLang="ko-KR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바탕"/>
                        </a:rPr>
                        <a:t>  </a:t>
                      </a: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영상교실에서 진행요원들이 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연출하는 이미지 관람 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  늘 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사각 스크린에 익숙해 </a:t>
                      </a: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있는 아동들에게 액티브하고 재미난 모양의</a:t>
                      </a:r>
                      <a:endParaRPr lang="en-US" altLang="ko-KR" sz="1100" b="0" i="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맑은 고딕"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altLang="ko-KR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  </a:t>
                      </a: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여러 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가지 이미지들을 경험하게 함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altLang="ko-KR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안상수2006가는"/>
                        </a:rPr>
                        <a:t>  </a:t>
                      </a:r>
                      <a:r>
                        <a:rPr lang="en-US" altLang="ko-KR" sz="1100" b="1" i="0" dirty="0" smtClean="0">
                          <a:solidFill>
                            <a:srgbClr val="FF3399"/>
                          </a:solidFill>
                          <a:latin typeface="안상수2006가는"/>
                        </a:rPr>
                        <a:t>* </a:t>
                      </a:r>
                      <a:r>
                        <a:rPr lang="ko-KR" altLang="en-US" sz="1100" b="1" i="0" dirty="0" smtClean="0">
                          <a:solidFill>
                            <a:srgbClr val="FF3399"/>
                          </a:solidFill>
                          <a:latin typeface="안상수2006가는"/>
                        </a:rPr>
                        <a:t>사방의 벽과 </a:t>
                      </a:r>
                      <a:r>
                        <a:rPr lang="ko-KR" altLang="en-US" sz="1100" b="1" i="0" dirty="0">
                          <a:solidFill>
                            <a:srgbClr val="FF3399"/>
                          </a:solidFill>
                          <a:latin typeface="안상수2006가는"/>
                        </a:rPr>
                        <a:t>바닥 뿐 아니라 아동의 </a:t>
                      </a:r>
                      <a:r>
                        <a:rPr lang="ko-KR" altLang="en-US" sz="1100" b="1" i="0" dirty="0" smtClean="0">
                          <a:solidFill>
                            <a:srgbClr val="FF3399"/>
                          </a:solidFill>
                          <a:latin typeface="안상수2006가는"/>
                        </a:rPr>
                        <a:t>팔 </a:t>
                      </a:r>
                      <a:r>
                        <a:rPr lang="ko-KR" altLang="en-US" sz="1100" b="1" i="0" dirty="0">
                          <a:solidFill>
                            <a:srgbClr val="FF3399"/>
                          </a:solidFill>
                          <a:latin typeface="안상수2006가는"/>
                        </a:rPr>
                        <a:t>다리</a:t>
                      </a:r>
                      <a:r>
                        <a:rPr lang="en-US" altLang="ko-KR" sz="1100" b="1" i="0" dirty="0">
                          <a:solidFill>
                            <a:srgbClr val="FF3399"/>
                          </a:solidFill>
                          <a:latin typeface="안상수2006가는"/>
                        </a:rPr>
                        <a:t>, </a:t>
                      </a:r>
                      <a:r>
                        <a:rPr lang="ko-KR" altLang="en-US" sz="1100" b="1" i="0" dirty="0" smtClean="0">
                          <a:solidFill>
                            <a:srgbClr val="FF3399"/>
                          </a:solidFill>
                          <a:latin typeface="HY얕은샘물M"/>
                        </a:rPr>
                        <a:t>몸도 </a:t>
                      </a:r>
                      <a:r>
                        <a:rPr lang="ko-KR" altLang="en-US" sz="1100" b="1" i="0" dirty="0">
                          <a:solidFill>
                            <a:srgbClr val="FF3399"/>
                          </a:solidFill>
                          <a:latin typeface="HY얕은샘물M"/>
                        </a:rPr>
                        <a:t>스크린이 </a:t>
                      </a:r>
                      <a:r>
                        <a:rPr lang="ko-KR" altLang="en-US" sz="1100" b="1" i="0" dirty="0" smtClean="0">
                          <a:solidFill>
                            <a:srgbClr val="FF3399"/>
                          </a:solidFill>
                          <a:latin typeface="HY얕은샘물M"/>
                        </a:rPr>
                        <a:t>되는 경험</a:t>
                      </a:r>
                      <a:endParaRPr lang="ko-KR" altLang="en-US" sz="1100" b="1" i="0" dirty="0">
                        <a:solidFill>
                          <a:srgbClr val="FF3399"/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ko-KR" sz="1200" b="1" i="0">
                          <a:solidFill>
                            <a:srgbClr val="0066FF"/>
                          </a:solidFill>
                          <a:latin typeface="휴먼엑스포"/>
                        </a:rPr>
                        <a:t>3</a:t>
                      </a:r>
                      <a:endParaRPr lang="ko-KR" altLang="en-US" sz="1200" b="1" i="0">
                        <a:solidFill>
                          <a:srgbClr val="0066FF"/>
                        </a:solidFill>
                        <a:latin typeface="휴먼엑스포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ko-KR" altLang="en-US" sz="1200" b="1" i="0" dirty="0">
                          <a:solidFill>
                            <a:srgbClr val="0066FF"/>
                          </a:solidFill>
                          <a:latin typeface="휴먼엑스포"/>
                        </a:rPr>
                        <a:t>영상놀이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  </a:t>
                      </a: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아동들이 스크린이 된 자신의 몸을 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다양하게 </a:t>
                      </a: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움직이며 내 </a:t>
                      </a: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안상수2006가는"/>
                        </a:rPr>
                        <a:t>몸과 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안상수2006가는"/>
                        </a:rPr>
                        <a:t>벽면</a:t>
                      </a:r>
                      <a:r>
                        <a:rPr lang="en-US" altLang="ko-KR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안상수2006가는"/>
                        </a:rPr>
                        <a:t>, </a:t>
                      </a:r>
                      <a:endParaRPr lang="en-US" altLang="ko-KR" sz="1100" b="0" i="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안상수2006가는"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altLang="ko-KR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안상수2006가는"/>
                        </a:rPr>
                        <a:t>  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안상수2006가는"/>
                        </a:rPr>
                        <a:t>바닥에 비춰지는 영상과 상호 </a:t>
                      </a: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안상수2006가는"/>
                        </a:rPr>
                        <a:t>작용하며 </a:t>
                      </a: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함께 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놀아본다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ko-KR" sz="1200" b="1" i="0">
                          <a:solidFill>
                            <a:srgbClr val="0066FF"/>
                          </a:solidFill>
                          <a:latin typeface="휴먼엑스포"/>
                        </a:rPr>
                        <a:t>4</a:t>
                      </a:r>
                      <a:endParaRPr lang="ko-KR" altLang="en-US" sz="1200" b="1" i="0">
                        <a:solidFill>
                          <a:srgbClr val="0066FF"/>
                        </a:solidFill>
                        <a:latin typeface="휴먼엑스포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ko-KR" altLang="en-US" sz="1200" b="1" i="0" dirty="0" smtClean="0">
                          <a:solidFill>
                            <a:srgbClr val="0066FF"/>
                          </a:solidFill>
                          <a:latin typeface="휴먼엑스포"/>
                        </a:rPr>
                        <a:t>영상교실 퇴장</a:t>
                      </a:r>
                      <a:endParaRPr lang="ko-KR" altLang="en-US" sz="1200" b="1" i="0" dirty="0">
                        <a:solidFill>
                          <a:srgbClr val="0066FF"/>
                        </a:solidFill>
                        <a:latin typeface="휴먼엑스포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altLang="ko-KR" sz="1100" b="0" i="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바탕"/>
                        </a:rPr>
                        <a:t> </a:t>
                      </a: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영상이미지 체험 후 </a:t>
                      </a: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얕은샘물M"/>
                        </a:rPr>
                        <a:t>꿈나무 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얕은샘물M"/>
                        </a:rPr>
                        <a:t>교실로 </a:t>
                      </a: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얕은샘물M"/>
                        </a:rPr>
                        <a:t>이동</a:t>
                      </a:r>
                      <a:endParaRPr lang="ko-KR" altLang="en-US" sz="1100" b="0" i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맑은 고딕" pitchFamily="50" charset="-127"/>
                <a:ea typeface="맑은 고딕" pitchFamily="50" charset="-127"/>
              </a:rPr>
              <a:t>활동</a:t>
            </a:r>
            <a:r>
              <a:rPr kumimoji="1" lang="ko-KR" altLang="ko-KR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맑은 고딕" pitchFamily="50" charset="-127"/>
                <a:ea typeface="맑은 고딕" pitchFamily="50" charset="-127"/>
              </a:rPr>
              <a:t>1:</a:t>
            </a:r>
            <a:r>
              <a:rPr kumimoji="1" lang="ko-KR" altLang="ko-KR" sz="11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맑은 고딕" pitchFamily="50" charset="-127"/>
                <a:ea typeface="맑은 고딕" pitchFamily="50" charset="-127"/>
              </a:rPr>
              <a:t> </a:t>
            </a:r>
            <a:r>
              <a:rPr kumimoji="1" lang="ko-KR" sz="11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맑은 고딕" pitchFamily="50" charset="-127"/>
                <a:ea typeface="맑은 고딕" pitchFamily="50" charset="-127"/>
              </a:rPr>
              <a:t>영상놀이터</a:t>
            </a:r>
            <a:r>
              <a:rPr kumimoji="1" lang="ko-KR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맑은 고딕" pitchFamily="50" charset="-127"/>
                <a:ea typeface="맑은 고딕" pitchFamily="50" charset="-127"/>
              </a:rPr>
              <a:t> </a:t>
            </a:r>
            <a:endParaRPr kumimoji="1" lang="ko-KR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08서울남산체 M" pitchFamily="18" charset="-127"/>
                <a:ea typeface="08서울남산체 M" pitchFamily="18" charset="-127"/>
              </a:rPr>
              <a:t/>
            </a:r>
            <a:br>
              <a:rPr kumimoji="1" lang="ko-KR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08서울남산체 M" pitchFamily="18" charset="-127"/>
                <a:ea typeface="08서울남산체 M" pitchFamily="18" charset="-127"/>
              </a:rPr>
            </a:br>
            <a:endParaRPr kumimoji="1" lang="ko-KR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맑은 고딕" pitchFamily="50" charset="-127"/>
                <a:ea typeface="맑은 고딕" pitchFamily="50" charset="-127"/>
              </a:rPr>
              <a:t/>
            </a:r>
            <a:br>
              <a:rPr kumimoji="1" lang="ko-KR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맑은 고딕" pitchFamily="50" charset="-127"/>
                <a:ea typeface="맑은 고딕" pitchFamily="50" charset="-127"/>
              </a:rPr>
            </a:br>
            <a:endParaRPr kumimoji="1" lang="ko-KR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맑은 고딕" pitchFamily="50" charset="-127"/>
                <a:ea typeface="맑은 고딕" pitchFamily="50" charset="-127"/>
              </a:rPr>
              <a:t/>
            </a:r>
            <a:br>
              <a:rPr kumimoji="1" lang="ko-KR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맑은 고딕" pitchFamily="50" charset="-127"/>
                <a:ea typeface="맑은 고딕" pitchFamily="50" charset="-127"/>
              </a:rPr>
            </a:br>
            <a:endParaRPr kumimoji="1" lang="ko-KR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한컴바탕" pitchFamily="18" charset="-127"/>
                <a:cs typeface="한컴바탕" pitchFamily="18" charset="-127"/>
              </a:rPr>
              <a:t/>
            </a:r>
            <a:br>
              <a:rPr kumimoji="1" lang="ko-KR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한컴바탕" pitchFamily="18" charset="-127"/>
                <a:cs typeface="한컴바탕" pitchFamily="18" charset="-127"/>
              </a:rPr>
            </a:br>
            <a:endParaRPr kumimoji="1" lang="ko-KR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043608" y="1196752"/>
            <a:ext cx="21579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/>
              <a:t>활동</a:t>
            </a:r>
            <a:r>
              <a:rPr lang="en-US" altLang="ko-KR" b="1" dirty="0"/>
              <a:t>1:</a:t>
            </a:r>
            <a:r>
              <a:rPr lang="ko-KR" altLang="en-US" b="1" dirty="0"/>
              <a:t> 영상놀이터</a:t>
            </a:r>
            <a:r>
              <a:rPr lang="ko-KR" altLang="en-US" dirty="0"/>
              <a:t> </a:t>
            </a:r>
          </a:p>
        </p:txBody>
      </p:sp>
      <p:pic>
        <p:nvPicPr>
          <p:cNvPr id="6149" name="Picture 5" descr="C:\DOCUME~1\MICROS~1\LOCALS~1\Temp\UNI4e1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5013176"/>
            <a:ext cx="2592288" cy="1644546"/>
          </a:xfrm>
          <a:prstGeom prst="rect">
            <a:avLst/>
          </a:prstGeom>
          <a:noFill/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5017474"/>
            <a:ext cx="2160240" cy="1556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5013176"/>
            <a:ext cx="2376264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971600" y="1700808"/>
          <a:ext cx="7344816" cy="4752528"/>
        </p:xfrm>
        <a:graphic>
          <a:graphicData uri="http://schemas.openxmlformats.org/drawingml/2006/table">
            <a:tbl>
              <a:tblPr/>
              <a:tblGrid>
                <a:gridCol w="560972"/>
                <a:gridCol w="1435677"/>
                <a:gridCol w="5348167"/>
              </a:tblGrid>
              <a:tr h="267602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i="0" dirty="0">
                          <a:solidFill>
                            <a:schemeClr val="bg1"/>
                          </a:solidFill>
                          <a:latin typeface="08서울남산체 M"/>
                        </a:rPr>
                        <a:t>단계</a:t>
                      </a:r>
                      <a:endParaRPr lang="ko-KR" altLang="en-US" sz="1200" i="0" dirty="0">
                        <a:solidFill>
                          <a:schemeClr val="bg1"/>
                        </a:solidFill>
                        <a:latin typeface="08서울남산체 M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i="0" dirty="0">
                          <a:solidFill>
                            <a:schemeClr val="bg1"/>
                          </a:solidFill>
                          <a:latin typeface="08서울남산체 M"/>
                        </a:rPr>
                        <a:t>디자인 과정</a:t>
                      </a:r>
                      <a:endParaRPr lang="ko-KR" altLang="en-US" sz="1200" i="0" dirty="0">
                        <a:solidFill>
                          <a:schemeClr val="bg1"/>
                        </a:solidFill>
                        <a:latin typeface="08서울남산체 M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i="0" dirty="0">
                          <a:solidFill>
                            <a:schemeClr val="bg1"/>
                          </a:solidFill>
                          <a:latin typeface="08서울남산체 M"/>
                        </a:rPr>
                        <a:t>세부 활동 내용</a:t>
                      </a:r>
                      <a:endParaRPr lang="ko-KR" altLang="en-US" sz="1200" i="0" dirty="0">
                        <a:solidFill>
                          <a:schemeClr val="bg1"/>
                        </a:solidFill>
                        <a:latin typeface="08서울남산체 M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701295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i="0" dirty="0">
                          <a:solidFill>
                            <a:srgbClr val="0066FF"/>
                          </a:solidFill>
                          <a:latin typeface="휴먼엑스포"/>
                        </a:rPr>
                        <a:t>1</a:t>
                      </a:r>
                      <a:endParaRPr lang="ko-KR" altLang="en-US" sz="1200" b="1" i="0" dirty="0">
                        <a:solidFill>
                          <a:srgbClr val="0066FF"/>
                        </a:solidFill>
                        <a:latin typeface="휴먼엑스포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i="0" dirty="0">
                          <a:solidFill>
                            <a:srgbClr val="0066FF"/>
                          </a:solidFill>
                          <a:latin typeface="휴먼엑스포"/>
                        </a:rPr>
                        <a:t>동기부여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ko-KR" altLang="en-US" sz="1100" b="1" i="0" dirty="0" smtClean="0">
                          <a:solidFill>
                            <a:srgbClr val="FF3399"/>
                          </a:solidFill>
                          <a:latin typeface="맑은 고딕"/>
                        </a:rPr>
                        <a:t>  “</a:t>
                      </a:r>
                      <a:r>
                        <a:rPr lang="ko-KR" altLang="en-US" sz="1100" b="1" i="0" dirty="0">
                          <a:solidFill>
                            <a:srgbClr val="FF3399"/>
                          </a:solidFill>
                          <a:latin typeface="맑은 고딕"/>
                        </a:rPr>
                        <a:t>우와</a:t>
                      </a:r>
                      <a:r>
                        <a:rPr lang="en-US" altLang="ko-KR" sz="1100" b="1" i="0" dirty="0">
                          <a:solidFill>
                            <a:srgbClr val="FF3399"/>
                          </a:solidFill>
                          <a:latin typeface="맑은 고딕"/>
                        </a:rPr>
                        <a:t>~</a:t>
                      </a:r>
                      <a:r>
                        <a:rPr lang="ko-KR" altLang="en-US" sz="1100" b="1" i="0" dirty="0">
                          <a:solidFill>
                            <a:srgbClr val="FF3399"/>
                          </a:solidFill>
                          <a:latin typeface="맑은 고딕"/>
                        </a:rPr>
                        <a:t>너무 재미 있겠는걸</a:t>
                      </a:r>
                      <a:r>
                        <a:rPr lang="ko-KR" altLang="en-US" sz="1100" b="1" i="0" dirty="0" smtClean="0">
                          <a:solidFill>
                            <a:srgbClr val="FF3399"/>
                          </a:solidFill>
                          <a:latin typeface="맑은 고딕"/>
                        </a:rPr>
                        <a:t>” </a:t>
                      </a:r>
                      <a:r>
                        <a:rPr lang="en-US" altLang="ko-KR" sz="1100" b="1" i="0" dirty="0" smtClean="0">
                          <a:solidFill>
                            <a:srgbClr val="FF3399"/>
                          </a:solidFill>
                          <a:latin typeface="돋움"/>
                          <a:ea typeface="돋움"/>
                        </a:rPr>
                        <a:t>▶</a:t>
                      </a:r>
                      <a:r>
                        <a:rPr lang="en-US" altLang="ko-KR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 </a:t>
                      </a:r>
                      <a:r>
                        <a:rPr lang="ko-KR" altLang="en-US" sz="1100" b="1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세상의 자동차들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  각양각색의</a:t>
                      </a: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얕은샘물M"/>
                        </a:rPr>
                        <a:t> 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  자동차들을  </a:t>
                      </a:r>
                      <a:r>
                        <a:rPr lang="en-US" altLang="ko-KR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3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얕은샘물M"/>
                        </a:rPr>
                        <a:t>차원 영상으로 체험</a:t>
                      </a:r>
                      <a:endParaRPr lang="ko-KR" altLang="en-US" sz="1100" b="0" i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4367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i="0">
                          <a:solidFill>
                            <a:srgbClr val="0066FF"/>
                          </a:solidFill>
                          <a:latin typeface="휴먼엑스포"/>
                        </a:rPr>
                        <a:t>2</a:t>
                      </a:r>
                      <a:endParaRPr lang="ko-KR" altLang="en-US" sz="1200" b="1" i="0">
                        <a:solidFill>
                          <a:srgbClr val="0066FF"/>
                        </a:solidFill>
                        <a:latin typeface="휴먼엑스포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i="0" dirty="0">
                          <a:solidFill>
                            <a:srgbClr val="0066FF"/>
                          </a:solidFill>
                          <a:latin typeface="휴먼엑스포"/>
                        </a:rPr>
                        <a:t>문제인식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altLang="ko-KR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바탕"/>
                        </a:rPr>
                        <a:t>  </a:t>
                      </a:r>
                      <a:r>
                        <a:rPr lang="en-US" altLang="ko-KR" sz="1100" b="1" i="0" dirty="0" smtClean="0">
                          <a:solidFill>
                            <a:srgbClr val="FF3399"/>
                          </a:solidFill>
                          <a:latin typeface="바탕"/>
                        </a:rPr>
                        <a:t>"</a:t>
                      </a:r>
                      <a:r>
                        <a:rPr lang="ko-KR" altLang="en-US" sz="1100" b="1" i="0" dirty="0">
                          <a:solidFill>
                            <a:srgbClr val="FF3399"/>
                          </a:solidFill>
                          <a:latin typeface="맑은 고딕"/>
                        </a:rPr>
                        <a:t>놀자</a:t>
                      </a:r>
                      <a:r>
                        <a:rPr lang="en-US" altLang="ko-KR" sz="1100" b="1" i="0" dirty="0">
                          <a:solidFill>
                            <a:srgbClr val="FF3399"/>
                          </a:solidFill>
                          <a:latin typeface="맑은 고딕"/>
                        </a:rPr>
                        <a:t>! </a:t>
                      </a:r>
                      <a:r>
                        <a:rPr lang="ko-KR" altLang="en-US" sz="1100" b="1" i="0" dirty="0">
                          <a:solidFill>
                            <a:srgbClr val="FF3399"/>
                          </a:solidFill>
                          <a:latin typeface="맑은 고딕"/>
                        </a:rPr>
                        <a:t>느끼자</a:t>
                      </a:r>
                      <a:r>
                        <a:rPr lang="en-US" altLang="ko-KR" sz="1100" b="1" i="0" dirty="0">
                          <a:solidFill>
                            <a:srgbClr val="FF3399"/>
                          </a:solidFill>
                          <a:latin typeface="맑은 고딕"/>
                        </a:rPr>
                        <a:t>! </a:t>
                      </a:r>
                      <a:r>
                        <a:rPr lang="ko-KR" altLang="en-US" sz="1100" b="1" i="0" dirty="0">
                          <a:solidFill>
                            <a:srgbClr val="FF3399"/>
                          </a:solidFill>
                          <a:latin typeface="맑은 고딕"/>
                        </a:rPr>
                        <a:t>표현하자</a:t>
                      </a:r>
                      <a:r>
                        <a:rPr lang="ko-KR" altLang="en-US" sz="1100" b="1" i="0" dirty="0" smtClean="0">
                          <a:solidFill>
                            <a:srgbClr val="FF3399"/>
                          </a:solidFill>
                          <a:latin typeface="맑은 고딕"/>
                        </a:rPr>
                        <a:t>”</a:t>
                      </a: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  </a:t>
                      </a:r>
                      <a:r>
                        <a:rPr lang="en-US" altLang="ko-KR" sz="1100" b="1" i="0" dirty="0" smtClean="0">
                          <a:solidFill>
                            <a:srgbClr val="FF3399"/>
                          </a:solidFill>
                          <a:latin typeface="돋움"/>
                          <a:ea typeface="돋움"/>
                        </a:rPr>
                        <a:t>▶ </a:t>
                      </a:r>
                      <a:r>
                        <a:rPr lang="ko-KR" altLang="en-US" sz="1100" b="1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잡동사니를 가지고 신나는 </a:t>
                      </a:r>
                      <a:r>
                        <a:rPr lang="ko-KR" altLang="en-US" sz="1100" b="1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놀이한마당 </a:t>
                      </a:r>
                      <a:endParaRPr lang="en-US" altLang="ko-KR" sz="1100" b="1" i="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맑은 고딕"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  버무리고</a:t>
                      </a:r>
                      <a:r>
                        <a:rPr lang="en-US" altLang="ko-KR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~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섞어보고</a:t>
                      </a:r>
                      <a:r>
                        <a:rPr lang="en-US" altLang="ko-KR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~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뒤집어보고</a:t>
                      </a:r>
                      <a:r>
                        <a:rPr lang="en-US" altLang="ko-KR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~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  다양한 신체표현과 오감을 이용하여 장난감의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  </a:t>
                      </a: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구조</a:t>
                      </a:r>
                      <a:r>
                        <a:rPr lang="en-US" altLang="ko-KR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, </a:t>
                      </a: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기능을 이해하는 시간</a:t>
                      </a:r>
                      <a:endParaRPr lang="ko-KR" altLang="en-US" sz="1100" b="0" i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9005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i="0" dirty="0">
                          <a:solidFill>
                            <a:srgbClr val="0066FF"/>
                          </a:solidFill>
                          <a:latin typeface="휴먼엑스포"/>
                        </a:rPr>
                        <a:t>3</a:t>
                      </a:r>
                      <a:endParaRPr lang="ko-KR" altLang="en-US" sz="1200" b="1" i="0" dirty="0">
                        <a:solidFill>
                          <a:srgbClr val="0066FF"/>
                        </a:solidFill>
                        <a:latin typeface="휴먼엑스포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i="0" dirty="0" smtClean="0">
                          <a:solidFill>
                            <a:srgbClr val="0066FF"/>
                          </a:solidFill>
                          <a:latin typeface="휴먼엑스포"/>
                        </a:rPr>
                        <a:t>아이디어 탐색</a:t>
                      </a:r>
                      <a:endParaRPr lang="ko-KR" altLang="en-US" sz="1200" b="1" i="0" dirty="0">
                        <a:solidFill>
                          <a:srgbClr val="0066FF"/>
                        </a:solidFill>
                        <a:latin typeface="휴먼엑스포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 </a:t>
                      </a:r>
                      <a:r>
                        <a:rPr lang="ko-KR" altLang="en-US" sz="1100" b="1" i="0" dirty="0">
                          <a:solidFill>
                            <a:srgbClr val="FF3399"/>
                          </a:solidFill>
                          <a:latin typeface="맑은 고딕"/>
                        </a:rPr>
                        <a:t> </a:t>
                      </a:r>
                      <a:r>
                        <a:rPr lang="ko-KR" altLang="en-US" sz="1100" b="1" i="0" dirty="0" smtClean="0">
                          <a:solidFill>
                            <a:srgbClr val="FF3399"/>
                          </a:solidFill>
                          <a:latin typeface="맑은 고딕"/>
                        </a:rPr>
                        <a:t>“상상력으로 </a:t>
                      </a:r>
                      <a:r>
                        <a:rPr lang="en-US" altLang="ko-KR" sz="1100" b="1" i="0" dirty="0" smtClean="0">
                          <a:solidFill>
                            <a:srgbClr val="FF3399"/>
                          </a:solidFill>
                          <a:latin typeface="맑은 고딕"/>
                        </a:rPr>
                        <a:t>JUMP-UP“  </a:t>
                      </a:r>
                      <a:r>
                        <a:rPr lang="en-US" altLang="ko-KR" sz="1100" b="1" i="0" dirty="0" smtClean="0">
                          <a:solidFill>
                            <a:srgbClr val="FF3399"/>
                          </a:solidFill>
                          <a:latin typeface="돋움"/>
                          <a:ea typeface="돋움"/>
                        </a:rPr>
                        <a:t>▶</a:t>
                      </a:r>
                      <a:r>
                        <a:rPr lang="en-US" altLang="ko-KR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 </a:t>
                      </a:r>
                      <a:r>
                        <a:rPr lang="ko-KR" altLang="en-US" sz="1100" b="1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얕은샘물M"/>
                        </a:rPr>
                        <a:t>시와  음악</a:t>
                      </a:r>
                      <a:r>
                        <a:rPr lang="en-US" altLang="ko-KR" sz="1100" b="1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,  </a:t>
                      </a:r>
                      <a:r>
                        <a:rPr lang="ko-KR" altLang="en-US" sz="1100" b="1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미술</a:t>
                      </a:r>
                      <a:r>
                        <a:rPr lang="en-US" altLang="ko-KR" sz="1100" b="1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,  </a:t>
                      </a:r>
                      <a:r>
                        <a:rPr lang="ko-KR" altLang="en-US" sz="1100" b="1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얕은샘물M"/>
                        </a:rPr>
                        <a:t>무용이  </a:t>
                      </a:r>
                      <a:r>
                        <a:rPr lang="ko-KR" altLang="en-US" sz="1100" b="1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얕은샘물M"/>
                        </a:rPr>
                        <a:t>어우러진</a:t>
                      </a:r>
                      <a:r>
                        <a:rPr lang="ko-KR" altLang="en-US" sz="1100" b="1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  예술적 디자인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얕은샘물M"/>
                        </a:rPr>
                        <a:t>  깊이 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얕은샘물M"/>
                        </a:rPr>
                        <a:t>있고</a:t>
                      </a:r>
                      <a:r>
                        <a:rPr lang="en-US" altLang="ko-KR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, 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얕은샘물M"/>
                        </a:rPr>
                        <a:t>다양한 </a:t>
                      </a: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얕은샘물M"/>
                        </a:rPr>
                        <a:t>생각을 통해</a:t>
                      </a:r>
                      <a:r>
                        <a:rPr lang="en-US" altLang="ko-KR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 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얕은샘물M"/>
                        </a:rPr>
                        <a:t>새로운 </a:t>
                      </a: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얕은샘물M"/>
                        </a:rPr>
                        <a:t>발견을 하는 시간</a:t>
                      </a:r>
                      <a:endParaRPr lang="ko-KR" altLang="en-US" sz="1100" b="0" i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9005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i="0">
                          <a:solidFill>
                            <a:srgbClr val="0066FF"/>
                          </a:solidFill>
                          <a:latin typeface="휴먼엑스포"/>
                        </a:rPr>
                        <a:t>4</a:t>
                      </a:r>
                      <a:endParaRPr lang="ko-KR" altLang="en-US" sz="1200" b="1" i="0">
                        <a:solidFill>
                          <a:srgbClr val="0066FF"/>
                        </a:solidFill>
                        <a:latin typeface="휴먼엑스포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i="0" dirty="0">
                          <a:solidFill>
                            <a:srgbClr val="0066FF"/>
                          </a:solidFill>
                          <a:latin typeface="휴먼엑스포"/>
                        </a:rPr>
                        <a:t>문제해결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altLang="ko-KR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바탕"/>
                        </a:rPr>
                        <a:t>  </a:t>
                      </a:r>
                      <a:r>
                        <a:rPr lang="en-US" altLang="ko-KR" sz="1100" b="1" i="0" dirty="0" smtClean="0">
                          <a:solidFill>
                            <a:srgbClr val="FF3399"/>
                          </a:solidFill>
                          <a:latin typeface="바탕"/>
                        </a:rPr>
                        <a:t>"</a:t>
                      </a:r>
                      <a:r>
                        <a:rPr lang="ko-KR" altLang="en-US" sz="1100" b="1" i="0" dirty="0">
                          <a:solidFill>
                            <a:srgbClr val="FF3399"/>
                          </a:solidFill>
                          <a:latin typeface="맑은 고딕"/>
                        </a:rPr>
                        <a:t>어떻게 하면 좋을까</a:t>
                      </a:r>
                      <a:r>
                        <a:rPr lang="en-US" altLang="ko-KR" sz="1100" b="1" i="0" dirty="0" smtClean="0">
                          <a:solidFill>
                            <a:srgbClr val="FF3399"/>
                          </a:solidFill>
                          <a:latin typeface="맑은 고딕"/>
                        </a:rPr>
                        <a:t>?” </a:t>
                      </a:r>
                      <a:r>
                        <a:rPr lang="en-US" altLang="ko-KR" sz="1100" b="1" i="0" dirty="0" smtClean="0">
                          <a:solidFill>
                            <a:srgbClr val="FF3399"/>
                          </a:solidFill>
                          <a:latin typeface="돋움"/>
                          <a:ea typeface="돋움"/>
                        </a:rPr>
                        <a:t>▶ </a:t>
                      </a:r>
                      <a:r>
                        <a:rPr lang="ko-KR" altLang="en-US" sz="1100" b="1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생각이 있는 </a:t>
                      </a:r>
                      <a:r>
                        <a:rPr lang="ko-KR" altLang="en-US" sz="1100" b="1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디자인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  지금까지의 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아이디어와 정보를 정리</a:t>
                      </a:r>
                      <a:r>
                        <a:rPr lang="en-US" altLang="ko-KR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. 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제작순서 </a:t>
                      </a: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구상 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및 </a:t>
                      </a: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발표하는 시간</a:t>
                      </a:r>
                      <a:endParaRPr lang="ko-KR" altLang="en-US" sz="1100" b="0" i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4315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i="0">
                          <a:solidFill>
                            <a:srgbClr val="0066FF"/>
                          </a:solidFill>
                          <a:latin typeface="휴먼엑스포"/>
                        </a:rPr>
                        <a:t>5</a:t>
                      </a:r>
                      <a:endParaRPr lang="ko-KR" altLang="en-US" sz="1200" b="1" i="0">
                        <a:solidFill>
                          <a:srgbClr val="0066FF"/>
                        </a:solidFill>
                        <a:latin typeface="휴먼엑스포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i="0" dirty="0">
                          <a:solidFill>
                            <a:srgbClr val="0066FF"/>
                          </a:solidFill>
                          <a:latin typeface="휴먼엑스포"/>
                        </a:rPr>
                        <a:t>제  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  </a:t>
                      </a:r>
                      <a:r>
                        <a:rPr lang="ko-KR" altLang="en-US" sz="1100" b="1" i="0" dirty="0" smtClean="0">
                          <a:solidFill>
                            <a:srgbClr val="FF3399"/>
                          </a:solidFill>
                          <a:latin typeface="맑은 고딕"/>
                        </a:rPr>
                        <a:t>“</a:t>
                      </a:r>
                      <a:r>
                        <a:rPr lang="ko-KR" altLang="en-US" sz="1100" b="1" i="0" dirty="0">
                          <a:solidFill>
                            <a:srgbClr val="FF3399"/>
                          </a:solidFill>
                          <a:latin typeface="맑은 고딕"/>
                        </a:rPr>
                        <a:t>나만의 브랜드로 탄생한 자동차”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altLang="ko-KR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  </a:t>
                      </a:r>
                      <a:r>
                        <a:rPr lang="en-US" altLang="ko-KR" sz="1100" b="1" i="0" dirty="0" smtClean="0">
                          <a:solidFill>
                            <a:srgbClr val="FF3399"/>
                          </a:solidFill>
                          <a:latin typeface="돋움"/>
                          <a:ea typeface="돋움"/>
                        </a:rPr>
                        <a:t>▶ </a:t>
                      </a:r>
                      <a:r>
                        <a:rPr lang="ko-KR" altLang="en-US" sz="1100" b="1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실용적인  디자인으로 제작순서에 따라 제작</a:t>
                      </a:r>
                      <a:endParaRPr lang="ko-KR" altLang="en-US" sz="1100" b="1" i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6939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i="0">
                          <a:solidFill>
                            <a:srgbClr val="0066FF"/>
                          </a:solidFill>
                          <a:latin typeface="휴먼엑스포"/>
                        </a:rPr>
                        <a:t>6</a:t>
                      </a:r>
                      <a:endParaRPr lang="ko-KR" altLang="en-US" sz="1200" b="1" i="0">
                        <a:solidFill>
                          <a:srgbClr val="0066FF"/>
                        </a:solidFill>
                        <a:latin typeface="휴먼엑스포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i="0" dirty="0">
                          <a:solidFill>
                            <a:srgbClr val="0066FF"/>
                          </a:solidFill>
                          <a:latin typeface="휴먼엑스포"/>
                        </a:rPr>
                        <a:t>통합적 대처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ko-KR" altLang="en-US" sz="1100" b="1" i="0" dirty="0" smtClean="0">
                          <a:solidFill>
                            <a:srgbClr val="FF3399"/>
                          </a:solidFill>
                          <a:latin typeface="맑은 고딕"/>
                        </a:rPr>
                        <a:t>  “</a:t>
                      </a:r>
                      <a:r>
                        <a:rPr lang="ko-KR" altLang="en-US" sz="1100" b="1" i="0" dirty="0">
                          <a:solidFill>
                            <a:srgbClr val="FF3399"/>
                          </a:solidFill>
                          <a:latin typeface="맑은 고딕"/>
                        </a:rPr>
                        <a:t>최고의 자동차 맞아</a:t>
                      </a:r>
                      <a:r>
                        <a:rPr lang="en-US" altLang="ko-KR" sz="1100" b="1" i="0" dirty="0" smtClean="0">
                          <a:solidFill>
                            <a:srgbClr val="FF3399"/>
                          </a:solidFill>
                          <a:latin typeface="맑은 고딕"/>
                        </a:rPr>
                        <a:t>?” </a:t>
                      </a:r>
                      <a:r>
                        <a:rPr lang="en-US" altLang="ko-KR" sz="1100" b="1" i="0" dirty="0" smtClean="0">
                          <a:solidFill>
                            <a:srgbClr val="FF3399"/>
                          </a:solidFill>
                          <a:latin typeface="돋움"/>
                          <a:ea typeface="돋움"/>
                        </a:rPr>
                        <a:t>▶ </a:t>
                      </a:r>
                      <a:r>
                        <a:rPr lang="en-US" altLang="ko-KR" sz="1100" b="1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‘</a:t>
                      </a:r>
                      <a:r>
                        <a:rPr lang="ko-KR" altLang="en-US" sz="1100" b="1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총체적 앎’이 있는 디자인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얕은샘물M"/>
                        </a:rPr>
                        <a:t>  비평적 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얕은샘물M"/>
                        </a:rPr>
                        <a:t>사고를 바탕으로 </a:t>
                      </a: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얕은샘물M"/>
                        </a:rPr>
                        <a:t>지금까지의 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얕은샘물M"/>
                        </a:rPr>
                        <a:t>활동을 </a:t>
                      </a:r>
                      <a:endParaRPr lang="ko-KR" altLang="en-US" sz="1100" b="0" i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맑은 고딕"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ko-KR" altLang="en-US" sz="1100" b="0" i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  다른 </a:t>
                      </a:r>
                      <a:r>
                        <a:rPr lang="ko-KR" altLang="en-US" sz="110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맑은 고딕"/>
                        </a:rPr>
                        <a:t>분야와의 연계를 통해 전체적으로 통합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115616" y="1124744"/>
            <a:ext cx="27671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/>
              <a:t>활동</a:t>
            </a:r>
            <a:r>
              <a:rPr lang="en-US" altLang="ko-KR" b="1" dirty="0"/>
              <a:t>2: </a:t>
            </a:r>
            <a:r>
              <a:rPr lang="ko-KR" altLang="en-US" b="1" dirty="0"/>
              <a:t>디자인 작업 활동 </a:t>
            </a: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4941168"/>
            <a:ext cx="1855897" cy="1512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500</Words>
  <Application>Microsoft Office PowerPoint</Application>
  <PresentationFormat>화면 슬라이드 쇼(4:3)</PresentationFormat>
  <Paragraphs>116</Paragraphs>
  <Slides>6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JUNEXP</dc:creator>
  <cp:lastModifiedBy>양경희</cp:lastModifiedBy>
  <cp:revision>20</cp:revision>
  <dcterms:created xsi:type="dcterms:W3CDTF">2010-08-25T07:05:43Z</dcterms:created>
  <dcterms:modified xsi:type="dcterms:W3CDTF">2010-09-25T17:17:59Z</dcterms:modified>
</cp:coreProperties>
</file>